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61" r:id="rId2"/>
    <p:sldId id="265" r:id="rId3"/>
    <p:sldId id="349" r:id="rId4"/>
    <p:sldId id="367" r:id="rId5"/>
    <p:sldId id="267" r:id="rId6"/>
    <p:sldId id="269" r:id="rId7"/>
    <p:sldId id="268" r:id="rId8"/>
    <p:sldId id="344" r:id="rId9"/>
    <p:sldId id="346" r:id="rId10"/>
    <p:sldId id="282" r:id="rId11"/>
    <p:sldId id="277" r:id="rId12"/>
    <p:sldId id="271" r:id="rId13"/>
    <p:sldId id="263" r:id="rId14"/>
    <p:sldId id="347" r:id="rId15"/>
    <p:sldId id="371" r:id="rId16"/>
    <p:sldId id="279" r:id="rId17"/>
    <p:sldId id="323" r:id="rId18"/>
    <p:sldId id="350" r:id="rId19"/>
    <p:sldId id="324" r:id="rId20"/>
    <p:sldId id="275" r:id="rId21"/>
    <p:sldId id="320" r:id="rId22"/>
    <p:sldId id="319" r:id="rId23"/>
    <p:sldId id="281" r:id="rId24"/>
    <p:sldId id="274" r:id="rId25"/>
    <p:sldId id="291" r:id="rId26"/>
    <p:sldId id="329" r:id="rId27"/>
    <p:sldId id="311" r:id="rId28"/>
    <p:sldId id="315" r:id="rId29"/>
    <p:sldId id="365" r:id="rId30"/>
    <p:sldId id="337" r:id="rId31"/>
    <p:sldId id="339" r:id="rId32"/>
    <p:sldId id="363" r:id="rId33"/>
    <p:sldId id="289" r:id="rId34"/>
    <p:sldId id="370" r:id="rId35"/>
    <p:sldId id="364" r:id="rId36"/>
    <p:sldId id="358" r:id="rId37"/>
    <p:sldId id="301" r:id="rId38"/>
    <p:sldId id="342" r:id="rId39"/>
    <p:sldId id="32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C20"/>
    <a:srgbClr val="F6FB00"/>
    <a:srgbClr val="E4EB7A"/>
    <a:srgbClr val="00F3D7"/>
    <a:srgbClr val="00CFB3"/>
    <a:srgbClr val="F1BA73"/>
    <a:srgbClr val="654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30"/>
    <p:restoredTop sz="94822"/>
  </p:normalViewPr>
  <p:slideViewPr>
    <p:cSldViewPr snapToGrid="0">
      <p:cViewPr varScale="1">
        <p:scale>
          <a:sx n="155" d="100"/>
          <a:sy n="155" d="100"/>
        </p:scale>
        <p:origin x="328" y="184"/>
      </p:cViewPr>
      <p:guideLst/>
    </p:cSldViewPr>
  </p:slideViewPr>
  <p:outlineViewPr>
    <p:cViewPr>
      <p:scale>
        <a:sx n="33" d="100"/>
        <a:sy n="33" d="100"/>
      </p:scale>
      <p:origin x="0" y="-37632"/>
    </p:cViewPr>
  </p:outlineViewPr>
  <p:notesTextViewPr>
    <p:cViewPr>
      <p:scale>
        <a:sx n="1" d="1"/>
        <a:sy n="1" d="1"/>
      </p:scale>
      <p:origin x="0" y="0"/>
    </p:cViewPr>
  </p:notesTextViewPr>
  <p:sorterViewPr>
    <p:cViewPr>
      <p:scale>
        <a:sx n="130" d="100"/>
        <a:sy n="13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0898C-28F6-B94E-B6A9-70EB73A2E8D1}" type="datetimeFigureOut">
              <a:rPr lang="hu-HU" smtClean="0"/>
              <a:t>2024. 11. 24.</a:t>
            </a:fld>
            <a:endParaRPr lang="hu-HU"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B3D7A-9F4D-754A-BAA5-302F5650C85E}" type="slidenum">
              <a:rPr lang="hu-HU" smtClean="0"/>
              <a:t>‹#›</a:t>
            </a:fld>
            <a:endParaRPr lang="hu-HU" dirty="0"/>
          </a:p>
        </p:txBody>
      </p:sp>
    </p:spTree>
    <p:extLst>
      <p:ext uri="{BB962C8B-B14F-4D97-AF65-F5344CB8AC3E}">
        <p14:creationId xmlns:p14="http://schemas.microsoft.com/office/powerpoint/2010/main" val="694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B43B3D7A-9F4D-754A-BAA5-302F5650C85E}" type="slidenum">
              <a:rPr lang="hu-HU" smtClean="0"/>
              <a:t>1</a:t>
            </a:fld>
            <a:endParaRPr lang="hu-HU" dirty="0"/>
          </a:p>
        </p:txBody>
      </p:sp>
    </p:spTree>
    <p:extLst>
      <p:ext uri="{BB962C8B-B14F-4D97-AF65-F5344CB8AC3E}">
        <p14:creationId xmlns:p14="http://schemas.microsoft.com/office/powerpoint/2010/main" val="645869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E17F-1B84-BFE4-24F6-20D5F8D24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6D581-B6CF-C10D-EEA6-D03B9B3BE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E8280-7570-4057-4FA8-4E05E821CFA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E54A297A-8FC1-35B1-16C4-F3BC6AAB3A53}"/>
              </a:ext>
            </a:extLst>
          </p:cNvPr>
          <p:cNvSpPr>
            <a:spLocks noGrp="1"/>
          </p:cNvSpPr>
          <p:nvPr>
            <p:ph type="sldNum" sz="quarter" idx="5"/>
          </p:nvPr>
        </p:nvSpPr>
        <p:spPr/>
        <p:txBody>
          <a:bodyPr/>
          <a:lstStyle/>
          <a:p>
            <a:fld id="{B43B3D7A-9F4D-754A-BAA5-302F5650C85E}" type="slidenum">
              <a:rPr lang="hu-HU" smtClean="0"/>
              <a:t>10</a:t>
            </a:fld>
            <a:endParaRPr lang="hu-HU" dirty="0"/>
          </a:p>
        </p:txBody>
      </p:sp>
    </p:spTree>
    <p:extLst>
      <p:ext uri="{BB962C8B-B14F-4D97-AF65-F5344CB8AC3E}">
        <p14:creationId xmlns:p14="http://schemas.microsoft.com/office/powerpoint/2010/main" val="340679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00A3-A90C-D287-7C33-A42B62505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59CB5-5F27-66ED-D2D1-D82970904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5C28F-212B-445B-0E26-4FD93EDDC420}"/>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7453373B-E993-784A-1B12-EA881C534E92}"/>
              </a:ext>
            </a:extLst>
          </p:cNvPr>
          <p:cNvSpPr>
            <a:spLocks noGrp="1"/>
          </p:cNvSpPr>
          <p:nvPr>
            <p:ph type="sldNum" sz="quarter" idx="5"/>
          </p:nvPr>
        </p:nvSpPr>
        <p:spPr/>
        <p:txBody>
          <a:bodyPr/>
          <a:lstStyle/>
          <a:p>
            <a:fld id="{B43B3D7A-9F4D-754A-BAA5-302F5650C85E}" type="slidenum">
              <a:rPr lang="hu-HU" smtClean="0"/>
              <a:t>11</a:t>
            </a:fld>
            <a:endParaRPr lang="hu-HU" dirty="0"/>
          </a:p>
        </p:txBody>
      </p:sp>
    </p:spTree>
    <p:extLst>
      <p:ext uri="{BB962C8B-B14F-4D97-AF65-F5344CB8AC3E}">
        <p14:creationId xmlns:p14="http://schemas.microsoft.com/office/powerpoint/2010/main" val="121132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F005A-E281-E92A-9E41-B100BEB45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124C8-120D-E4D7-43CF-B03188A3E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5AFB4-0E7F-7591-3CC0-82BE18504AB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153E9B07-5094-E453-0FDB-091A4C0AB4ED}"/>
              </a:ext>
            </a:extLst>
          </p:cNvPr>
          <p:cNvSpPr>
            <a:spLocks noGrp="1"/>
          </p:cNvSpPr>
          <p:nvPr>
            <p:ph type="sldNum" sz="quarter" idx="5"/>
          </p:nvPr>
        </p:nvSpPr>
        <p:spPr/>
        <p:txBody>
          <a:bodyPr/>
          <a:lstStyle/>
          <a:p>
            <a:fld id="{B43B3D7A-9F4D-754A-BAA5-302F5650C85E}" type="slidenum">
              <a:rPr lang="hu-HU" smtClean="0"/>
              <a:t>12</a:t>
            </a:fld>
            <a:endParaRPr lang="hu-HU" dirty="0"/>
          </a:p>
        </p:txBody>
      </p:sp>
    </p:spTree>
    <p:extLst>
      <p:ext uri="{BB962C8B-B14F-4D97-AF65-F5344CB8AC3E}">
        <p14:creationId xmlns:p14="http://schemas.microsoft.com/office/powerpoint/2010/main" val="218451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5"/>
          </p:nvPr>
        </p:nvSpPr>
        <p:spPr/>
        <p:txBody>
          <a:bodyPr/>
          <a:lstStyle/>
          <a:p>
            <a:fld id="{B43B3D7A-9F4D-754A-BAA5-302F5650C85E}" type="slidenum">
              <a:rPr lang="hu-HU" smtClean="0"/>
              <a:t>13</a:t>
            </a:fld>
            <a:endParaRPr lang="hu-HU"/>
          </a:p>
        </p:txBody>
      </p:sp>
    </p:spTree>
    <p:extLst>
      <p:ext uri="{BB962C8B-B14F-4D97-AF65-F5344CB8AC3E}">
        <p14:creationId xmlns:p14="http://schemas.microsoft.com/office/powerpoint/2010/main" val="341252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2557-8023-CCE0-4145-F4624CEE1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10F13-E62F-3BAA-7A1B-7F26AE9BC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AE518-0C1F-2602-28FC-1F3843DBBBD3}"/>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C194AD85-6837-F818-B9DF-656B0C06F5D5}"/>
              </a:ext>
            </a:extLst>
          </p:cNvPr>
          <p:cNvSpPr>
            <a:spLocks noGrp="1"/>
          </p:cNvSpPr>
          <p:nvPr>
            <p:ph type="sldNum" sz="quarter" idx="5"/>
          </p:nvPr>
        </p:nvSpPr>
        <p:spPr/>
        <p:txBody>
          <a:bodyPr/>
          <a:lstStyle/>
          <a:p>
            <a:fld id="{B43B3D7A-9F4D-754A-BAA5-302F5650C85E}" type="slidenum">
              <a:rPr lang="hu-HU" smtClean="0"/>
              <a:t>14</a:t>
            </a:fld>
            <a:endParaRPr lang="hu-HU" dirty="0"/>
          </a:p>
        </p:txBody>
      </p:sp>
    </p:spTree>
    <p:extLst>
      <p:ext uri="{BB962C8B-B14F-4D97-AF65-F5344CB8AC3E}">
        <p14:creationId xmlns:p14="http://schemas.microsoft.com/office/powerpoint/2010/main" val="21084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4DAB0-6033-C2F7-00B0-39AE56493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C4689-3BCE-3613-6065-1DAE9F0DD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8D1E8-083D-9411-F110-17D04E451979}"/>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B8E12D2B-748A-D633-C4B3-74138F7EF8B5}"/>
              </a:ext>
            </a:extLst>
          </p:cNvPr>
          <p:cNvSpPr>
            <a:spLocks noGrp="1"/>
          </p:cNvSpPr>
          <p:nvPr>
            <p:ph type="sldNum" sz="quarter" idx="5"/>
          </p:nvPr>
        </p:nvSpPr>
        <p:spPr/>
        <p:txBody>
          <a:bodyPr/>
          <a:lstStyle/>
          <a:p>
            <a:fld id="{B43B3D7A-9F4D-754A-BAA5-302F5650C85E}" type="slidenum">
              <a:rPr lang="hu-HU" smtClean="0"/>
              <a:t>15</a:t>
            </a:fld>
            <a:endParaRPr lang="hu-HU" dirty="0"/>
          </a:p>
        </p:txBody>
      </p:sp>
    </p:spTree>
    <p:extLst>
      <p:ext uri="{BB962C8B-B14F-4D97-AF65-F5344CB8AC3E}">
        <p14:creationId xmlns:p14="http://schemas.microsoft.com/office/powerpoint/2010/main" val="90629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3DE3F-B798-88F8-0EE0-C4DDF7A90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01875-8F43-F896-963A-C9B882B96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42BD7-1F8C-CA62-ACE8-D2F434876A02}"/>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AC6B06AD-A3FC-2B14-C9D7-DF687146349D}"/>
              </a:ext>
            </a:extLst>
          </p:cNvPr>
          <p:cNvSpPr>
            <a:spLocks noGrp="1"/>
          </p:cNvSpPr>
          <p:nvPr>
            <p:ph type="sldNum" sz="quarter" idx="5"/>
          </p:nvPr>
        </p:nvSpPr>
        <p:spPr/>
        <p:txBody>
          <a:bodyPr/>
          <a:lstStyle/>
          <a:p>
            <a:fld id="{B43B3D7A-9F4D-754A-BAA5-302F5650C85E}" type="slidenum">
              <a:rPr lang="hu-HU" smtClean="0"/>
              <a:t>16</a:t>
            </a:fld>
            <a:endParaRPr lang="hu-HU" dirty="0"/>
          </a:p>
        </p:txBody>
      </p:sp>
    </p:spTree>
    <p:extLst>
      <p:ext uri="{BB962C8B-B14F-4D97-AF65-F5344CB8AC3E}">
        <p14:creationId xmlns:p14="http://schemas.microsoft.com/office/powerpoint/2010/main" val="406218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FC5A-A7FD-656F-132A-7648D3D06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68B9E-C597-9BA5-B4BA-232818132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4935C-5B55-93A9-CF63-529BDDD19F65}"/>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50D8D611-E82F-DAB9-2FC0-B7DE4FF9B389}"/>
              </a:ext>
            </a:extLst>
          </p:cNvPr>
          <p:cNvSpPr>
            <a:spLocks noGrp="1"/>
          </p:cNvSpPr>
          <p:nvPr>
            <p:ph type="sldNum" sz="quarter" idx="5"/>
          </p:nvPr>
        </p:nvSpPr>
        <p:spPr/>
        <p:txBody>
          <a:bodyPr/>
          <a:lstStyle/>
          <a:p>
            <a:fld id="{B43B3D7A-9F4D-754A-BAA5-302F5650C85E}" type="slidenum">
              <a:rPr lang="hu-HU" smtClean="0"/>
              <a:t>17</a:t>
            </a:fld>
            <a:endParaRPr lang="hu-HU" dirty="0"/>
          </a:p>
        </p:txBody>
      </p:sp>
    </p:spTree>
    <p:extLst>
      <p:ext uri="{BB962C8B-B14F-4D97-AF65-F5344CB8AC3E}">
        <p14:creationId xmlns:p14="http://schemas.microsoft.com/office/powerpoint/2010/main" val="337371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310B-4C1D-CA6F-C4AF-4D7019CEB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07606-B0E5-6D84-9D03-C76360FBE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A1A34-161B-C94F-A775-6B30813D5FA1}"/>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892DFB74-A7B3-8725-F44D-00D148C7C225}"/>
              </a:ext>
            </a:extLst>
          </p:cNvPr>
          <p:cNvSpPr>
            <a:spLocks noGrp="1"/>
          </p:cNvSpPr>
          <p:nvPr>
            <p:ph type="sldNum" sz="quarter" idx="5"/>
          </p:nvPr>
        </p:nvSpPr>
        <p:spPr/>
        <p:txBody>
          <a:bodyPr/>
          <a:lstStyle/>
          <a:p>
            <a:fld id="{B43B3D7A-9F4D-754A-BAA5-302F5650C85E}" type="slidenum">
              <a:rPr lang="hu-HU" smtClean="0"/>
              <a:t>18</a:t>
            </a:fld>
            <a:endParaRPr lang="hu-HU" dirty="0"/>
          </a:p>
        </p:txBody>
      </p:sp>
    </p:spTree>
    <p:extLst>
      <p:ext uri="{BB962C8B-B14F-4D97-AF65-F5344CB8AC3E}">
        <p14:creationId xmlns:p14="http://schemas.microsoft.com/office/powerpoint/2010/main" val="269513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9912C-7FEB-9301-0A8E-E9A9DC4E2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84EBA-B1B1-3660-0D90-C0168D536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74011-3E42-B0A1-A2C3-00ADC05B78F4}"/>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AE2A999E-AD40-EA34-F15A-A1205EB6D939}"/>
              </a:ext>
            </a:extLst>
          </p:cNvPr>
          <p:cNvSpPr>
            <a:spLocks noGrp="1"/>
          </p:cNvSpPr>
          <p:nvPr>
            <p:ph type="sldNum" sz="quarter" idx="5"/>
          </p:nvPr>
        </p:nvSpPr>
        <p:spPr/>
        <p:txBody>
          <a:bodyPr/>
          <a:lstStyle/>
          <a:p>
            <a:fld id="{B43B3D7A-9F4D-754A-BAA5-302F5650C85E}" type="slidenum">
              <a:rPr lang="hu-HU" smtClean="0"/>
              <a:t>19</a:t>
            </a:fld>
            <a:endParaRPr lang="hu-HU" dirty="0"/>
          </a:p>
        </p:txBody>
      </p:sp>
    </p:spTree>
    <p:extLst>
      <p:ext uri="{BB962C8B-B14F-4D97-AF65-F5344CB8AC3E}">
        <p14:creationId xmlns:p14="http://schemas.microsoft.com/office/powerpoint/2010/main" val="421920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B43B3D7A-9F4D-754A-BAA5-302F5650C85E}" type="slidenum">
              <a:rPr lang="hu-HU" smtClean="0"/>
              <a:t>2</a:t>
            </a:fld>
            <a:endParaRPr lang="hu-HU" dirty="0"/>
          </a:p>
        </p:txBody>
      </p:sp>
    </p:spTree>
    <p:extLst>
      <p:ext uri="{BB962C8B-B14F-4D97-AF65-F5344CB8AC3E}">
        <p14:creationId xmlns:p14="http://schemas.microsoft.com/office/powerpoint/2010/main" val="480121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9BA58-E6D4-CFBB-79C2-408BD6345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578FA-F26D-0A76-D0AB-CC58BF6CB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9A356-4760-5A92-FC7C-5A2B6B92587D}"/>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BB50F262-5798-120D-768C-5EFFAD9935F8}"/>
              </a:ext>
            </a:extLst>
          </p:cNvPr>
          <p:cNvSpPr>
            <a:spLocks noGrp="1"/>
          </p:cNvSpPr>
          <p:nvPr>
            <p:ph type="sldNum" sz="quarter" idx="5"/>
          </p:nvPr>
        </p:nvSpPr>
        <p:spPr/>
        <p:txBody>
          <a:bodyPr/>
          <a:lstStyle/>
          <a:p>
            <a:fld id="{B43B3D7A-9F4D-754A-BAA5-302F5650C85E}" type="slidenum">
              <a:rPr lang="hu-HU" smtClean="0"/>
              <a:t>20</a:t>
            </a:fld>
            <a:endParaRPr lang="hu-HU" dirty="0"/>
          </a:p>
        </p:txBody>
      </p:sp>
    </p:spTree>
    <p:extLst>
      <p:ext uri="{BB962C8B-B14F-4D97-AF65-F5344CB8AC3E}">
        <p14:creationId xmlns:p14="http://schemas.microsoft.com/office/powerpoint/2010/main" val="2979020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422D7-10D7-B234-04B9-AD265D6D1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355AF-002B-68AF-30C9-6D3C75A92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E8B59-7262-E769-C209-A58BC1FFF78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DE82E132-95F6-5675-1F58-F1D7CCE5873E}"/>
              </a:ext>
            </a:extLst>
          </p:cNvPr>
          <p:cNvSpPr>
            <a:spLocks noGrp="1"/>
          </p:cNvSpPr>
          <p:nvPr>
            <p:ph type="sldNum" sz="quarter" idx="5"/>
          </p:nvPr>
        </p:nvSpPr>
        <p:spPr/>
        <p:txBody>
          <a:bodyPr/>
          <a:lstStyle/>
          <a:p>
            <a:fld id="{B43B3D7A-9F4D-754A-BAA5-302F5650C85E}" type="slidenum">
              <a:rPr lang="hu-HU" smtClean="0"/>
              <a:t>21</a:t>
            </a:fld>
            <a:endParaRPr lang="hu-HU" dirty="0"/>
          </a:p>
        </p:txBody>
      </p:sp>
    </p:spTree>
    <p:extLst>
      <p:ext uri="{BB962C8B-B14F-4D97-AF65-F5344CB8AC3E}">
        <p14:creationId xmlns:p14="http://schemas.microsoft.com/office/powerpoint/2010/main" val="1952522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8616B-6E46-37D0-9672-14B4B5E6A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CBFCE-70F4-D8B6-C989-B76AED119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DE047-F5BF-2813-7D6D-3A54174CCF8D}"/>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61487FF7-D707-DFED-E934-94F7ED5F5C6A}"/>
              </a:ext>
            </a:extLst>
          </p:cNvPr>
          <p:cNvSpPr>
            <a:spLocks noGrp="1"/>
          </p:cNvSpPr>
          <p:nvPr>
            <p:ph type="sldNum" sz="quarter" idx="5"/>
          </p:nvPr>
        </p:nvSpPr>
        <p:spPr/>
        <p:txBody>
          <a:bodyPr/>
          <a:lstStyle/>
          <a:p>
            <a:fld id="{B43B3D7A-9F4D-754A-BAA5-302F5650C85E}" type="slidenum">
              <a:rPr lang="hu-HU" smtClean="0"/>
              <a:t>22</a:t>
            </a:fld>
            <a:endParaRPr lang="hu-HU" dirty="0"/>
          </a:p>
        </p:txBody>
      </p:sp>
    </p:spTree>
    <p:extLst>
      <p:ext uri="{BB962C8B-B14F-4D97-AF65-F5344CB8AC3E}">
        <p14:creationId xmlns:p14="http://schemas.microsoft.com/office/powerpoint/2010/main" val="2961338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8939-F615-0AD3-36AD-E5D57E22A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7B65D-436E-A444-71B9-4B725DF58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8236C-9170-8807-A91A-5BB3C82FCE27}"/>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8EAB623C-9979-FBEF-B4C4-5188C1ADBA9B}"/>
              </a:ext>
            </a:extLst>
          </p:cNvPr>
          <p:cNvSpPr>
            <a:spLocks noGrp="1"/>
          </p:cNvSpPr>
          <p:nvPr>
            <p:ph type="sldNum" sz="quarter" idx="5"/>
          </p:nvPr>
        </p:nvSpPr>
        <p:spPr/>
        <p:txBody>
          <a:bodyPr/>
          <a:lstStyle/>
          <a:p>
            <a:fld id="{B43B3D7A-9F4D-754A-BAA5-302F5650C85E}" type="slidenum">
              <a:rPr lang="hu-HU" smtClean="0"/>
              <a:t>23</a:t>
            </a:fld>
            <a:endParaRPr lang="hu-HU" dirty="0"/>
          </a:p>
        </p:txBody>
      </p:sp>
    </p:spTree>
    <p:extLst>
      <p:ext uri="{BB962C8B-B14F-4D97-AF65-F5344CB8AC3E}">
        <p14:creationId xmlns:p14="http://schemas.microsoft.com/office/powerpoint/2010/main" val="1823783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0B678-9B0C-99CE-519A-AFD23D4CB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854A1-356D-9809-A289-EF6A79CFE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294C7-2156-74CF-E5B6-D655D5E27BB2}"/>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DE758DC0-1047-27A3-B0B1-53153C936FCD}"/>
              </a:ext>
            </a:extLst>
          </p:cNvPr>
          <p:cNvSpPr>
            <a:spLocks noGrp="1"/>
          </p:cNvSpPr>
          <p:nvPr>
            <p:ph type="sldNum" sz="quarter" idx="5"/>
          </p:nvPr>
        </p:nvSpPr>
        <p:spPr/>
        <p:txBody>
          <a:bodyPr/>
          <a:lstStyle/>
          <a:p>
            <a:fld id="{B43B3D7A-9F4D-754A-BAA5-302F5650C85E}" type="slidenum">
              <a:rPr lang="hu-HU" smtClean="0"/>
              <a:t>24</a:t>
            </a:fld>
            <a:endParaRPr lang="hu-HU" dirty="0"/>
          </a:p>
        </p:txBody>
      </p:sp>
    </p:spTree>
    <p:extLst>
      <p:ext uri="{BB962C8B-B14F-4D97-AF65-F5344CB8AC3E}">
        <p14:creationId xmlns:p14="http://schemas.microsoft.com/office/powerpoint/2010/main" val="647633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9B8E-6A66-2CBB-5618-E7BF6EC98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27AEB-F088-C763-5A6B-79EDEE32C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C7B69-481F-F6C3-6345-04AA74D51EF7}"/>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A6F72135-6C1C-370E-9DFA-A8B942AFC693}"/>
              </a:ext>
            </a:extLst>
          </p:cNvPr>
          <p:cNvSpPr>
            <a:spLocks noGrp="1"/>
          </p:cNvSpPr>
          <p:nvPr>
            <p:ph type="sldNum" sz="quarter" idx="5"/>
          </p:nvPr>
        </p:nvSpPr>
        <p:spPr/>
        <p:txBody>
          <a:bodyPr/>
          <a:lstStyle/>
          <a:p>
            <a:fld id="{B43B3D7A-9F4D-754A-BAA5-302F5650C85E}" type="slidenum">
              <a:rPr lang="hu-HU" smtClean="0"/>
              <a:t>25</a:t>
            </a:fld>
            <a:endParaRPr lang="hu-HU" dirty="0"/>
          </a:p>
        </p:txBody>
      </p:sp>
    </p:spTree>
    <p:extLst>
      <p:ext uri="{BB962C8B-B14F-4D97-AF65-F5344CB8AC3E}">
        <p14:creationId xmlns:p14="http://schemas.microsoft.com/office/powerpoint/2010/main" val="3190616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1D770-0FB9-D015-3651-C246D1DF2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1B32F-E84C-03B5-FF2B-07D2A21CC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294E6-F81B-FB8D-9525-C136D58FB5BD}"/>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1273EC9C-8B88-794B-2272-C6C349C28C15}"/>
              </a:ext>
            </a:extLst>
          </p:cNvPr>
          <p:cNvSpPr>
            <a:spLocks noGrp="1"/>
          </p:cNvSpPr>
          <p:nvPr>
            <p:ph type="sldNum" sz="quarter" idx="5"/>
          </p:nvPr>
        </p:nvSpPr>
        <p:spPr/>
        <p:txBody>
          <a:bodyPr/>
          <a:lstStyle/>
          <a:p>
            <a:fld id="{B43B3D7A-9F4D-754A-BAA5-302F5650C85E}" type="slidenum">
              <a:rPr lang="hu-HU" smtClean="0"/>
              <a:t>26</a:t>
            </a:fld>
            <a:endParaRPr lang="hu-HU" dirty="0"/>
          </a:p>
        </p:txBody>
      </p:sp>
    </p:spTree>
    <p:extLst>
      <p:ext uri="{BB962C8B-B14F-4D97-AF65-F5344CB8AC3E}">
        <p14:creationId xmlns:p14="http://schemas.microsoft.com/office/powerpoint/2010/main" val="362497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55C6A-0251-DE73-F5A2-F2CFECEE9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4007E-04B1-8AA7-D9A3-0B17902E7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5DB01-7D70-A9BD-B4A8-FCD0E1F1B2A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9B8B83E1-0AE8-F535-79FA-7F10131485D9}"/>
              </a:ext>
            </a:extLst>
          </p:cNvPr>
          <p:cNvSpPr>
            <a:spLocks noGrp="1"/>
          </p:cNvSpPr>
          <p:nvPr>
            <p:ph type="sldNum" sz="quarter" idx="5"/>
          </p:nvPr>
        </p:nvSpPr>
        <p:spPr/>
        <p:txBody>
          <a:bodyPr/>
          <a:lstStyle/>
          <a:p>
            <a:fld id="{B43B3D7A-9F4D-754A-BAA5-302F5650C85E}" type="slidenum">
              <a:rPr lang="hu-HU" smtClean="0"/>
              <a:t>27</a:t>
            </a:fld>
            <a:endParaRPr lang="hu-HU" dirty="0"/>
          </a:p>
        </p:txBody>
      </p:sp>
    </p:spTree>
    <p:extLst>
      <p:ext uri="{BB962C8B-B14F-4D97-AF65-F5344CB8AC3E}">
        <p14:creationId xmlns:p14="http://schemas.microsoft.com/office/powerpoint/2010/main" val="198987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E2DB-C38C-CA1A-AC27-588127B1D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90199-BB1D-3005-4E80-5FB8F6FEC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58105-DC74-13CD-67A6-25FFC7720CC8}"/>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B675F30B-5906-D8EF-EB00-C80A64104D2B}"/>
              </a:ext>
            </a:extLst>
          </p:cNvPr>
          <p:cNvSpPr>
            <a:spLocks noGrp="1"/>
          </p:cNvSpPr>
          <p:nvPr>
            <p:ph type="sldNum" sz="quarter" idx="5"/>
          </p:nvPr>
        </p:nvSpPr>
        <p:spPr/>
        <p:txBody>
          <a:bodyPr/>
          <a:lstStyle/>
          <a:p>
            <a:fld id="{B43B3D7A-9F4D-754A-BAA5-302F5650C85E}" type="slidenum">
              <a:rPr lang="hu-HU" smtClean="0"/>
              <a:t>29</a:t>
            </a:fld>
            <a:endParaRPr lang="hu-HU" dirty="0"/>
          </a:p>
        </p:txBody>
      </p:sp>
    </p:spTree>
    <p:extLst>
      <p:ext uri="{BB962C8B-B14F-4D97-AF65-F5344CB8AC3E}">
        <p14:creationId xmlns:p14="http://schemas.microsoft.com/office/powerpoint/2010/main" val="2605768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C7C2-B85E-BBE6-0382-91CAE7B78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70377-C0B7-8212-F255-A8B88A642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70FDB-F7BF-DF28-8467-B0C8449C4353}"/>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02F18C26-3EA2-91DF-CE26-C9BD6F2D2AEA}"/>
              </a:ext>
            </a:extLst>
          </p:cNvPr>
          <p:cNvSpPr>
            <a:spLocks noGrp="1"/>
          </p:cNvSpPr>
          <p:nvPr>
            <p:ph type="sldNum" sz="quarter" idx="5"/>
          </p:nvPr>
        </p:nvSpPr>
        <p:spPr/>
        <p:txBody>
          <a:bodyPr/>
          <a:lstStyle/>
          <a:p>
            <a:fld id="{B43B3D7A-9F4D-754A-BAA5-302F5650C85E}" type="slidenum">
              <a:rPr lang="hu-HU" smtClean="0"/>
              <a:t>30</a:t>
            </a:fld>
            <a:endParaRPr lang="hu-HU" dirty="0"/>
          </a:p>
        </p:txBody>
      </p:sp>
    </p:spTree>
    <p:extLst>
      <p:ext uri="{BB962C8B-B14F-4D97-AF65-F5344CB8AC3E}">
        <p14:creationId xmlns:p14="http://schemas.microsoft.com/office/powerpoint/2010/main" val="347207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846C9-1F98-747C-8309-CF438661B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830ED-A359-EEEF-C86D-7B26F0C91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25BF1-FF97-376C-96BC-66A2CCFCC050}"/>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8AF8E3F5-4A50-4FB2-7168-4EBDE91349E3}"/>
              </a:ext>
            </a:extLst>
          </p:cNvPr>
          <p:cNvSpPr>
            <a:spLocks noGrp="1"/>
          </p:cNvSpPr>
          <p:nvPr>
            <p:ph type="sldNum" sz="quarter" idx="5"/>
          </p:nvPr>
        </p:nvSpPr>
        <p:spPr/>
        <p:txBody>
          <a:bodyPr/>
          <a:lstStyle/>
          <a:p>
            <a:fld id="{B43B3D7A-9F4D-754A-BAA5-302F5650C85E}" type="slidenum">
              <a:rPr lang="hu-HU" smtClean="0"/>
              <a:t>3</a:t>
            </a:fld>
            <a:endParaRPr lang="hu-HU" dirty="0"/>
          </a:p>
        </p:txBody>
      </p:sp>
    </p:spTree>
    <p:extLst>
      <p:ext uri="{BB962C8B-B14F-4D97-AF65-F5344CB8AC3E}">
        <p14:creationId xmlns:p14="http://schemas.microsoft.com/office/powerpoint/2010/main" val="1494492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AB1D-D82B-9167-94EB-88A13157E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71E7E-3BF6-EF53-85C4-657AC7B19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0AD20-7F4C-D4B5-37B9-CCAE21B10666}"/>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10E478C5-FFB9-7901-DE4B-38A90773CBB5}"/>
              </a:ext>
            </a:extLst>
          </p:cNvPr>
          <p:cNvSpPr>
            <a:spLocks noGrp="1"/>
          </p:cNvSpPr>
          <p:nvPr>
            <p:ph type="sldNum" sz="quarter" idx="5"/>
          </p:nvPr>
        </p:nvSpPr>
        <p:spPr/>
        <p:txBody>
          <a:bodyPr/>
          <a:lstStyle/>
          <a:p>
            <a:fld id="{B43B3D7A-9F4D-754A-BAA5-302F5650C85E}" type="slidenum">
              <a:rPr lang="hu-HU" smtClean="0"/>
              <a:t>31</a:t>
            </a:fld>
            <a:endParaRPr lang="hu-HU" dirty="0"/>
          </a:p>
        </p:txBody>
      </p:sp>
    </p:spTree>
    <p:extLst>
      <p:ext uri="{BB962C8B-B14F-4D97-AF65-F5344CB8AC3E}">
        <p14:creationId xmlns:p14="http://schemas.microsoft.com/office/powerpoint/2010/main" val="1377546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5BEF-EC27-E35D-3A2C-319CF976D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CB626-1200-D293-240C-9041F6797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3C709-3EAA-3F8C-4D29-B9E491455995}"/>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3E1B8F09-0184-0864-B4DD-56EB8A65614C}"/>
              </a:ext>
            </a:extLst>
          </p:cNvPr>
          <p:cNvSpPr>
            <a:spLocks noGrp="1"/>
          </p:cNvSpPr>
          <p:nvPr>
            <p:ph type="sldNum" sz="quarter" idx="5"/>
          </p:nvPr>
        </p:nvSpPr>
        <p:spPr/>
        <p:txBody>
          <a:bodyPr/>
          <a:lstStyle/>
          <a:p>
            <a:fld id="{B43B3D7A-9F4D-754A-BAA5-302F5650C85E}" type="slidenum">
              <a:rPr lang="hu-HU" smtClean="0"/>
              <a:t>32</a:t>
            </a:fld>
            <a:endParaRPr lang="hu-HU" dirty="0"/>
          </a:p>
        </p:txBody>
      </p:sp>
    </p:spTree>
    <p:extLst>
      <p:ext uri="{BB962C8B-B14F-4D97-AF65-F5344CB8AC3E}">
        <p14:creationId xmlns:p14="http://schemas.microsoft.com/office/powerpoint/2010/main" val="2302523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9DFB8-A739-A63C-CAF0-B4A3DD3D2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FEF57-7850-8400-0BA2-7E505EEE4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4622D-ACBB-27CD-D02D-8D1A2DE18537}"/>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3EEF72DE-65A8-F09D-E6F2-089C492B1789}"/>
              </a:ext>
            </a:extLst>
          </p:cNvPr>
          <p:cNvSpPr>
            <a:spLocks noGrp="1"/>
          </p:cNvSpPr>
          <p:nvPr>
            <p:ph type="sldNum" sz="quarter" idx="5"/>
          </p:nvPr>
        </p:nvSpPr>
        <p:spPr/>
        <p:txBody>
          <a:bodyPr/>
          <a:lstStyle/>
          <a:p>
            <a:fld id="{B43B3D7A-9F4D-754A-BAA5-302F5650C85E}" type="slidenum">
              <a:rPr lang="hu-HU" smtClean="0"/>
              <a:t>33</a:t>
            </a:fld>
            <a:endParaRPr lang="hu-HU" dirty="0"/>
          </a:p>
        </p:txBody>
      </p:sp>
    </p:spTree>
    <p:extLst>
      <p:ext uri="{BB962C8B-B14F-4D97-AF65-F5344CB8AC3E}">
        <p14:creationId xmlns:p14="http://schemas.microsoft.com/office/powerpoint/2010/main" val="1550496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4B1B-57E4-9E02-8545-24A03A311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9DBBB-5261-1044-2A76-493BC4880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0F3D5-2CE9-57FA-E6B4-0B2E927C075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6B4CF084-B215-3B59-44D0-10EA7E1DBAC4}"/>
              </a:ext>
            </a:extLst>
          </p:cNvPr>
          <p:cNvSpPr>
            <a:spLocks noGrp="1"/>
          </p:cNvSpPr>
          <p:nvPr>
            <p:ph type="sldNum" sz="quarter" idx="5"/>
          </p:nvPr>
        </p:nvSpPr>
        <p:spPr/>
        <p:txBody>
          <a:bodyPr/>
          <a:lstStyle/>
          <a:p>
            <a:fld id="{B43B3D7A-9F4D-754A-BAA5-302F5650C85E}" type="slidenum">
              <a:rPr lang="hu-HU" smtClean="0"/>
              <a:t>34</a:t>
            </a:fld>
            <a:endParaRPr lang="hu-HU" dirty="0"/>
          </a:p>
        </p:txBody>
      </p:sp>
    </p:spTree>
    <p:extLst>
      <p:ext uri="{BB962C8B-B14F-4D97-AF65-F5344CB8AC3E}">
        <p14:creationId xmlns:p14="http://schemas.microsoft.com/office/powerpoint/2010/main" val="3070674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895F-B041-D726-6497-4AEA34554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B944E-B415-9DD7-B34A-8F60890FC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3B027-D67D-775A-027B-563A351E27E9}"/>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9F0EC427-762C-A259-8907-C1DC612E08C8}"/>
              </a:ext>
            </a:extLst>
          </p:cNvPr>
          <p:cNvSpPr>
            <a:spLocks noGrp="1"/>
          </p:cNvSpPr>
          <p:nvPr>
            <p:ph type="sldNum" sz="quarter" idx="5"/>
          </p:nvPr>
        </p:nvSpPr>
        <p:spPr/>
        <p:txBody>
          <a:bodyPr/>
          <a:lstStyle/>
          <a:p>
            <a:fld id="{B43B3D7A-9F4D-754A-BAA5-302F5650C85E}" type="slidenum">
              <a:rPr lang="hu-HU" smtClean="0"/>
              <a:t>35</a:t>
            </a:fld>
            <a:endParaRPr lang="hu-HU" dirty="0"/>
          </a:p>
        </p:txBody>
      </p:sp>
    </p:spTree>
    <p:extLst>
      <p:ext uri="{BB962C8B-B14F-4D97-AF65-F5344CB8AC3E}">
        <p14:creationId xmlns:p14="http://schemas.microsoft.com/office/powerpoint/2010/main" val="315910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02970-BEC6-D735-B5B7-2BB0A5A8B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67454-B2D4-18CF-92FC-9EEAABF52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B1244-DFAB-1088-70BA-C266A88C7424}"/>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9896B2D5-3EC7-E4C9-DEF8-FD0107BBD46F}"/>
              </a:ext>
            </a:extLst>
          </p:cNvPr>
          <p:cNvSpPr>
            <a:spLocks noGrp="1"/>
          </p:cNvSpPr>
          <p:nvPr>
            <p:ph type="sldNum" sz="quarter" idx="5"/>
          </p:nvPr>
        </p:nvSpPr>
        <p:spPr/>
        <p:txBody>
          <a:bodyPr/>
          <a:lstStyle/>
          <a:p>
            <a:fld id="{B43B3D7A-9F4D-754A-BAA5-302F5650C85E}" type="slidenum">
              <a:rPr lang="hu-HU" smtClean="0"/>
              <a:t>37</a:t>
            </a:fld>
            <a:endParaRPr lang="hu-HU" dirty="0"/>
          </a:p>
        </p:txBody>
      </p:sp>
    </p:spTree>
    <p:extLst>
      <p:ext uri="{BB962C8B-B14F-4D97-AF65-F5344CB8AC3E}">
        <p14:creationId xmlns:p14="http://schemas.microsoft.com/office/powerpoint/2010/main" val="2359331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C299E-09E7-31E7-A6A4-5F16E04F8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B89E8-1394-9A94-F07A-22AD44085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649F7-7053-DA12-673B-3BF1D48C5483}"/>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DD24AEA4-196C-382C-59B9-7079FECC343E}"/>
              </a:ext>
            </a:extLst>
          </p:cNvPr>
          <p:cNvSpPr>
            <a:spLocks noGrp="1"/>
          </p:cNvSpPr>
          <p:nvPr>
            <p:ph type="sldNum" sz="quarter" idx="5"/>
          </p:nvPr>
        </p:nvSpPr>
        <p:spPr/>
        <p:txBody>
          <a:bodyPr/>
          <a:lstStyle/>
          <a:p>
            <a:fld id="{B43B3D7A-9F4D-754A-BAA5-302F5650C85E}" type="slidenum">
              <a:rPr lang="hu-HU" smtClean="0"/>
              <a:t>38</a:t>
            </a:fld>
            <a:endParaRPr lang="hu-HU" dirty="0"/>
          </a:p>
        </p:txBody>
      </p:sp>
    </p:spTree>
    <p:extLst>
      <p:ext uri="{BB962C8B-B14F-4D97-AF65-F5344CB8AC3E}">
        <p14:creationId xmlns:p14="http://schemas.microsoft.com/office/powerpoint/2010/main" val="1200990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A9172-D44B-66C2-7DA6-B4537C74D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FC3C1-070A-0503-9058-F49D63593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41E45-FF99-637E-B0AD-31828B48C59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31132F89-6EB5-5E54-BC17-21114EEC25F1}"/>
              </a:ext>
            </a:extLst>
          </p:cNvPr>
          <p:cNvSpPr>
            <a:spLocks noGrp="1"/>
          </p:cNvSpPr>
          <p:nvPr>
            <p:ph type="sldNum" sz="quarter" idx="5"/>
          </p:nvPr>
        </p:nvSpPr>
        <p:spPr/>
        <p:txBody>
          <a:bodyPr/>
          <a:lstStyle/>
          <a:p>
            <a:fld id="{B43B3D7A-9F4D-754A-BAA5-302F5650C85E}" type="slidenum">
              <a:rPr lang="hu-HU" smtClean="0"/>
              <a:t>39</a:t>
            </a:fld>
            <a:endParaRPr lang="hu-HU" dirty="0"/>
          </a:p>
        </p:txBody>
      </p:sp>
    </p:spTree>
    <p:extLst>
      <p:ext uri="{BB962C8B-B14F-4D97-AF65-F5344CB8AC3E}">
        <p14:creationId xmlns:p14="http://schemas.microsoft.com/office/powerpoint/2010/main" val="290908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C2BC-D4AA-8DDE-48A8-9723B63D8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6B86-CDF8-F3D2-6983-E3C0B3680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5F9F4-8F6B-2D48-955D-B0450CFDC0E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FA631DB3-7490-849B-4D7C-5DC6587C8908}"/>
              </a:ext>
            </a:extLst>
          </p:cNvPr>
          <p:cNvSpPr>
            <a:spLocks noGrp="1"/>
          </p:cNvSpPr>
          <p:nvPr>
            <p:ph type="sldNum" sz="quarter" idx="5"/>
          </p:nvPr>
        </p:nvSpPr>
        <p:spPr/>
        <p:txBody>
          <a:bodyPr/>
          <a:lstStyle/>
          <a:p>
            <a:fld id="{B43B3D7A-9F4D-754A-BAA5-302F5650C85E}" type="slidenum">
              <a:rPr lang="hu-HU" smtClean="0"/>
              <a:t>4</a:t>
            </a:fld>
            <a:endParaRPr lang="hu-HU" dirty="0"/>
          </a:p>
        </p:txBody>
      </p:sp>
    </p:spTree>
    <p:extLst>
      <p:ext uri="{BB962C8B-B14F-4D97-AF65-F5344CB8AC3E}">
        <p14:creationId xmlns:p14="http://schemas.microsoft.com/office/powerpoint/2010/main" val="3250706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B43B3D7A-9F4D-754A-BAA5-302F5650C85E}" type="slidenum">
              <a:rPr lang="hu-HU" smtClean="0"/>
              <a:t>5</a:t>
            </a:fld>
            <a:endParaRPr lang="hu-HU" dirty="0"/>
          </a:p>
        </p:txBody>
      </p:sp>
    </p:spTree>
    <p:extLst>
      <p:ext uri="{BB962C8B-B14F-4D97-AF65-F5344CB8AC3E}">
        <p14:creationId xmlns:p14="http://schemas.microsoft.com/office/powerpoint/2010/main" val="8447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5"/>
          </p:nvPr>
        </p:nvSpPr>
        <p:spPr/>
        <p:txBody>
          <a:bodyPr/>
          <a:lstStyle/>
          <a:p>
            <a:fld id="{B43B3D7A-9F4D-754A-BAA5-302F5650C85E}" type="slidenum">
              <a:rPr lang="hu-HU" smtClean="0"/>
              <a:t>6</a:t>
            </a:fld>
            <a:endParaRPr lang="hu-HU" dirty="0"/>
          </a:p>
        </p:txBody>
      </p:sp>
    </p:spTree>
    <p:extLst>
      <p:ext uri="{BB962C8B-B14F-4D97-AF65-F5344CB8AC3E}">
        <p14:creationId xmlns:p14="http://schemas.microsoft.com/office/powerpoint/2010/main" val="100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0" i="0" dirty="0">
                <a:solidFill>
                  <a:srgbClr val="202124"/>
                </a:solidFill>
                <a:effectLst/>
                <a:latin typeface="Roboto" panose="02000000000000000000" pitchFamily="2" charset="0"/>
              </a:rPr>
              <a:t>1:1. Volatile. Immediate. Exciting. Alive. Live. Authentic </a:t>
            </a:r>
            <a:br>
              <a:rPr lang="en-GB" sz="2400" dirty="0"/>
            </a:br>
            <a:r>
              <a:rPr lang="en-GB" sz="2400" b="0" i="0" dirty="0">
                <a:solidFill>
                  <a:srgbClr val="202124"/>
                </a:solidFill>
                <a:effectLst/>
                <a:latin typeface="Roboto" panose="02000000000000000000" pitchFamily="2" charset="0"/>
              </a:rPr>
              <a:t>BUT: Dangerous. On the spot. Risky. </a:t>
            </a:r>
            <a:endParaRPr lang="hu-HU" sz="2400" dirty="0"/>
          </a:p>
        </p:txBody>
      </p:sp>
      <p:sp>
        <p:nvSpPr>
          <p:cNvPr id="4" name="Slide Number Placeholder 3"/>
          <p:cNvSpPr>
            <a:spLocks noGrp="1"/>
          </p:cNvSpPr>
          <p:nvPr>
            <p:ph type="sldNum" sz="quarter" idx="5"/>
          </p:nvPr>
        </p:nvSpPr>
        <p:spPr/>
        <p:txBody>
          <a:bodyPr/>
          <a:lstStyle/>
          <a:p>
            <a:fld id="{B43B3D7A-9F4D-754A-BAA5-302F5650C85E}" type="slidenum">
              <a:rPr lang="hu-HU" smtClean="0"/>
              <a:t>7</a:t>
            </a:fld>
            <a:endParaRPr lang="hu-HU" dirty="0"/>
          </a:p>
        </p:txBody>
      </p:sp>
    </p:spTree>
    <p:extLst>
      <p:ext uri="{BB962C8B-B14F-4D97-AF65-F5344CB8AC3E}">
        <p14:creationId xmlns:p14="http://schemas.microsoft.com/office/powerpoint/2010/main" val="354848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9581-C07D-774B-0E2F-5DE923159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1F3AA-B250-B29D-806B-192A62CBD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A28E2-B36F-C386-0C5D-DAD9ECD26DEA}"/>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8A0BCE10-2764-3156-3347-94B5BBFB2D23}"/>
              </a:ext>
            </a:extLst>
          </p:cNvPr>
          <p:cNvSpPr>
            <a:spLocks noGrp="1"/>
          </p:cNvSpPr>
          <p:nvPr>
            <p:ph type="sldNum" sz="quarter" idx="5"/>
          </p:nvPr>
        </p:nvSpPr>
        <p:spPr/>
        <p:txBody>
          <a:bodyPr/>
          <a:lstStyle/>
          <a:p>
            <a:fld id="{B43B3D7A-9F4D-754A-BAA5-302F5650C85E}" type="slidenum">
              <a:rPr lang="hu-HU" smtClean="0"/>
              <a:t>8</a:t>
            </a:fld>
            <a:endParaRPr lang="hu-HU" dirty="0"/>
          </a:p>
        </p:txBody>
      </p:sp>
    </p:spTree>
    <p:extLst>
      <p:ext uri="{BB962C8B-B14F-4D97-AF65-F5344CB8AC3E}">
        <p14:creationId xmlns:p14="http://schemas.microsoft.com/office/powerpoint/2010/main" val="405951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B674F-ACCF-B288-B690-0D9DA61A1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853B-5366-1924-C521-55F01AA58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CF8C1-F34A-6B14-14D6-0AB97B4D1959}"/>
              </a:ext>
            </a:extLst>
          </p:cNvPr>
          <p:cNvSpPr>
            <a:spLocks noGrp="1"/>
          </p:cNvSpPr>
          <p:nvPr>
            <p:ph type="body" idx="1"/>
          </p:nvPr>
        </p:nvSpPr>
        <p:spPr/>
        <p:txBody>
          <a:bodyPr/>
          <a:lstStyle/>
          <a:p>
            <a:endParaRPr lang="hu-HU" dirty="0"/>
          </a:p>
        </p:txBody>
      </p:sp>
      <p:sp>
        <p:nvSpPr>
          <p:cNvPr id="4" name="Slide Number Placeholder 3">
            <a:extLst>
              <a:ext uri="{FF2B5EF4-FFF2-40B4-BE49-F238E27FC236}">
                <a16:creationId xmlns:a16="http://schemas.microsoft.com/office/drawing/2014/main" id="{BFC4AC4D-6DEF-0A7D-22D2-9229904D4A17}"/>
              </a:ext>
            </a:extLst>
          </p:cNvPr>
          <p:cNvSpPr>
            <a:spLocks noGrp="1"/>
          </p:cNvSpPr>
          <p:nvPr>
            <p:ph type="sldNum" sz="quarter" idx="5"/>
          </p:nvPr>
        </p:nvSpPr>
        <p:spPr/>
        <p:txBody>
          <a:bodyPr/>
          <a:lstStyle/>
          <a:p>
            <a:fld id="{B43B3D7A-9F4D-754A-BAA5-302F5650C85E}" type="slidenum">
              <a:rPr lang="hu-HU" smtClean="0"/>
              <a:t>9</a:t>
            </a:fld>
            <a:endParaRPr lang="hu-HU" dirty="0"/>
          </a:p>
        </p:txBody>
      </p:sp>
    </p:spTree>
    <p:extLst>
      <p:ext uri="{BB962C8B-B14F-4D97-AF65-F5344CB8AC3E}">
        <p14:creationId xmlns:p14="http://schemas.microsoft.com/office/powerpoint/2010/main" val="89138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663C1EC-3616-EC45-B800-BB6F195286A9}" type="datetime1">
              <a:rPr lang="hu-HU" smtClean="0"/>
              <a:t>2024. 11. 24.</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343819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D164F9-D9FC-124D-A3DB-603E624C89FF}" type="datetime1">
              <a:rPr lang="hu-HU" smtClean="0"/>
              <a:t>2024. 11. 24.</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282396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12C6048-D346-DC43-AF5D-CAB49B8B6086}" type="datetime1">
              <a:rPr lang="hu-HU" smtClean="0"/>
              <a:t>2024. 11. 24.</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221149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28FD623-A9FA-1E45-BBC8-221CBCD1EE40}" type="datetime1">
              <a:rPr lang="hu-HU" smtClean="0"/>
              <a:t>2024. 11. 24.</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322613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79FA8DF-BE28-6A4D-BAF1-7FF7D24E8AD8}" type="datetime1">
              <a:rPr lang="hu-HU" smtClean="0"/>
              <a:t>2024. 11. 24.</a:t>
            </a:fld>
            <a:endParaRPr lang="hu-HU" dirty="0"/>
          </a:p>
        </p:txBody>
      </p:sp>
      <p:sp>
        <p:nvSpPr>
          <p:cNvPr id="5" name="Footer Placeholder 4"/>
          <p:cNvSpPr>
            <a:spLocks noGrp="1"/>
          </p:cNvSpPr>
          <p:nvPr>
            <p:ph type="ftr" sz="quarter" idx="11"/>
          </p:nvPr>
        </p:nvSpPr>
        <p:spPr/>
        <p:txBody>
          <a:bodyPr/>
          <a:lstStyle/>
          <a:p>
            <a:endParaRPr lang="hu-HU" dirty="0"/>
          </a:p>
        </p:txBody>
      </p:sp>
      <p:sp>
        <p:nvSpPr>
          <p:cNvPr id="6" name="Slide Number Placeholder 5"/>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173707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3F73BC6-A724-B54E-BFC5-F891D21098E4}" type="datetime1">
              <a:rPr lang="hu-HU" smtClean="0"/>
              <a:t>2024. 11. 24.</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96641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B2D71D-7D77-2845-A52E-CD41D5822DE8}" type="datetime1">
              <a:rPr lang="hu-HU" smtClean="0"/>
              <a:t>2024. 11. 24.</a:t>
            </a:fld>
            <a:endParaRPr lang="hu-HU" dirty="0"/>
          </a:p>
        </p:txBody>
      </p:sp>
      <p:sp>
        <p:nvSpPr>
          <p:cNvPr id="8" name="Footer Placeholder 7"/>
          <p:cNvSpPr>
            <a:spLocks noGrp="1"/>
          </p:cNvSpPr>
          <p:nvPr>
            <p:ph type="ftr" sz="quarter" idx="11"/>
          </p:nvPr>
        </p:nvSpPr>
        <p:spPr/>
        <p:txBody>
          <a:bodyPr/>
          <a:lstStyle/>
          <a:p>
            <a:endParaRPr lang="hu-HU" dirty="0"/>
          </a:p>
        </p:txBody>
      </p:sp>
      <p:sp>
        <p:nvSpPr>
          <p:cNvPr id="9" name="Slide Number Placeholder 8"/>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1404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C14B3C9-A7F8-C140-8449-B1DA57AAC085}" type="datetime1">
              <a:rPr lang="hu-HU" smtClean="0"/>
              <a:t>2024. 11. 24.</a:t>
            </a:fld>
            <a:endParaRPr lang="hu-HU" dirty="0"/>
          </a:p>
        </p:txBody>
      </p:sp>
      <p:sp>
        <p:nvSpPr>
          <p:cNvPr id="4" name="Footer Placeholder 3"/>
          <p:cNvSpPr>
            <a:spLocks noGrp="1"/>
          </p:cNvSpPr>
          <p:nvPr>
            <p:ph type="ftr" sz="quarter" idx="11"/>
          </p:nvPr>
        </p:nvSpPr>
        <p:spPr/>
        <p:txBody>
          <a:bodyPr/>
          <a:lstStyle/>
          <a:p>
            <a:endParaRPr lang="hu-HU" dirty="0"/>
          </a:p>
        </p:txBody>
      </p:sp>
      <p:sp>
        <p:nvSpPr>
          <p:cNvPr id="5" name="Slide Number Placeholder 4"/>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156467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97F01-558D-A44E-8680-19AD26485246}" type="datetime1">
              <a:rPr lang="hu-HU" smtClean="0"/>
              <a:t>2024. 11. 24.</a:t>
            </a:fld>
            <a:endParaRPr lang="hu-HU" dirty="0"/>
          </a:p>
        </p:txBody>
      </p:sp>
      <p:sp>
        <p:nvSpPr>
          <p:cNvPr id="3" name="Footer Placeholder 2"/>
          <p:cNvSpPr>
            <a:spLocks noGrp="1"/>
          </p:cNvSpPr>
          <p:nvPr>
            <p:ph type="ftr" sz="quarter" idx="11"/>
          </p:nvPr>
        </p:nvSpPr>
        <p:spPr/>
        <p:txBody>
          <a:bodyPr/>
          <a:lstStyle/>
          <a:p>
            <a:endParaRPr lang="hu-HU" dirty="0"/>
          </a:p>
        </p:txBody>
      </p:sp>
      <p:sp>
        <p:nvSpPr>
          <p:cNvPr id="4" name="Slide Number Placeholder 3"/>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769860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723B36-873B-A645-AB51-4D2D322C57C3}" type="datetime1">
              <a:rPr lang="hu-HU" smtClean="0"/>
              <a:t>2024. 11. 24.</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140802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C79E1B6-A68B-7846-BB08-EBE6706D2A30}" type="datetime1">
              <a:rPr lang="hu-HU" smtClean="0"/>
              <a:t>2024. 11. 24.</a:t>
            </a:fld>
            <a:endParaRPr lang="hu-HU" dirty="0"/>
          </a:p>
        </p:txBody>
      </p:sp>
      <p:sp>
        <p:nvSpPr>
          <p:cNvPr id="6" name="Footer Placeholder 5"/>
          <p:cNvSpPr>
            <a:spLocks noGrp="1"/>
          </p:cNvSpPr>
          <p:nvPr>
            <p:ph type="ftr" sz="quarter" idx="11"/>
          </p:nvPr>
        </p:nvSpPr>
        <p:spPr/>
        <p:txBody>
          <a:bodyPr/>
          <a:lstStyle/>
          <a:p>
            <a:endParaRPr lang="hu-HU" dirty="0"/>
          </a:p>
        </p:txBody>
      </p:sp>
      <p:sp>
        <p:nvSpPr>
          <p:cNvPr id="7" name="Slide Number Placeholder 6"/>
          <p:cNvSpPr>
            <a:spLocks noGrp="1"/>
          </p:cNvSpPr>
          <p:nvPr>
            <p:ph type="sldNum" sz="quarter" idx="12"/>
          </p:nvPr>
        </p:nvSpPr>
        <p:spPr/>
        <p:txBody>
          <a:bodyPr/>
          <a:lstStyle/>
          <a:p>
            <a:fld id="{71BC6402-453E-CC42-9866-F28ACB571C45}" type="slidenum">
              <a:rPr lang="hu-HU" smtClean="0"/>
              <a:t>‹#›</a:t>
            </a:fld>
            <a:endParaRPr lang="hu-HU" dirty="0"/>
          </a:p>
        </p:txBody>
      </p:sp>
    </p:spTree>
    <p:extLst>
      <p:ext uri="{BB962C8B-B14F-4D97-AF65-F5344CB8AC3E}">
        <p14:creationId xmlns:p14="http://schemas.microsoft.com/office/powerpoint/2010/main" val="179285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9821CE-9109-6F4D-A9CB-1BDA63B5AF89}" type="datetime1">
              <a:rPr lang="hu-HU" smtClean="0"/>
              <a:t>2024. 11. 24.</a:t>
            </a:fld>
            <a:endParaRPr lang="hu-H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BC6402-453E-CC42-9866-F28ACB571C45}" type="slidenum">
              <a:rPr lang="hu-HU" smtClean="0"/>
              <a:t>‹#›</a:t>
            </a:fld>
            <a:endParaRPr lang="hu-HU" dirty="0"/>
          </a:p>
        </p:txBody>
      </p:sp>
    </p:spTree>
    <p:extLst>
      <p:ext uri="{BB962C8B-B14F-4D97-AF65-F5344CB8AC3E}">
        <p14:creationId xmlns:p14="http://schemas.microsoft.com/office/powerpoint/2010/main" val="1912299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1AC8C9D-D1E4-8960-91E0-CA97CF2C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A04AE7-E3CE-3A32-9708-1D1C8C276B29}"/>
              </a:ext>
            </a:extLst>
          </p:cNvPr>
          <p:cNvSpPr>
            <a:spLocks noGrp="1"/>
          </p:cNvSpPr>
          <p:nvPr>
            <p:ph type="title"/>
          </p:nvPr>
        </p:nvSpPr>
        <p:spPr>
          <a:xfrm>
            <a:off x="-352622" y="1339474"/>
            <a:ext cx="9109710" cy="1325563"/>
          </a:xfrm>
        </p:spPr>
        <p:txBody>
          <a:bodyPr>
            <a:normAutofit fontScale="90000"/>
          </a:bodyPr>
          <a:lstStyle/>
          <a:p>
            <a:pPr algn="ctr"/>
            <a:r>
              <a:rPr lang="en-GB" sz="6000" noProof="0" dirty="0">
                <a:latin typeface="Calibri" panose="020F0502020204030204" pitchFamily="34" charset="0"/>
                <a:cs typeface="Calibri" panose="020F0502020204030204" pitchFamily="34" charset="0"/>
              </a:rPr>
              <a:t>Validating your work: </a:t>
            </a:r>
            <a:br>
              <a:rPr lang="en-GB" sz="6000" noProof="0" dirty="0">
                <a:latin typeface="Calibri" panose="020F0502020204030204" pitchFamily="34" charset="0"/>
                <a:cs typeface="Calibri" panose="020F0502020204030204" pitchFamily="34" charset="0"/>
              </a:rPr>
            </a:br>
            <a:r>
              <a:rPr lang="en-GB" noProof="0" dirty="0">
                <a:latin typeface="Calibri" panose="020F0502020204030204" pitchFamily="34" charset="0"/>
                <a:cs typeface="Calibri" panose="020F0502020204030204" pitchFamily="34" charset="0"/>
              </a:rPr>
              <a:t>Benefits &amp; take-aways in 1:1</a:t>
            </a:r>
          </a:p>
        </p:txBody>
      </p:sp>
      <p:sp>
        <p:nvSpPr>
          <p:cNvPr id="3" name="Content Placeholder 2">
            <a:extLst>
              <a:ext uri="{FF2B5EF4-FFF2-40B4-BE49-F238E27FC236}">
                <a16:creationId xmlns:a16="http://schemas.microsoft.com/office/drawing/2014/main" id="{891F7913-4D32-0132-E6AD-C12644DAF643}"/>
              </a:ext>
            </a:extLst>
          </p:cNvPr>
          <p:cNvSpPr>
            <a:spLocks noGrp="1"/>
          </p:cNvSpPr>
          <p:nvPr>
            <p:ph idx="1"/>
          </p:nvPr>
        </p:nvSpPr>
        <p:spPr>
          <a:xfrm>
            <a:off x="1272787" y="2998201"/>
            <a:ext cx="4601718" cy="2077929"/>
          </a:xfrm>
        </p:spPr>
        <p:txBody>
          <a:bodyPr/>
          <a:lstStyle/>
          <a:p>
            <a:pPr marL="0" indent="0">
              <a:buNone/>
            </a:pPr>
            <a:r>
              <a:rPr lang="en-GB" dirty="0">
                <a:latin typeface="Calibri" panose="020F0502020204030204" pitchFamily="34" charset="0"/>
                <a:cs typeface="Calibri" panose="020F0502020204030204" pitchFamily="34" charset="0"/>
              </a:rPr>
              <a:t>Rachel Appleby</a:t>
            </a:r>
          </a:p>
          <a:p>
            <a:pPr marL="0" indent="0">
              <a:buNone/>
            </a:pPr>
            <a:r>
              <a:rPr lang="en-GB" dirty="0">
                <a:latin typeface="Calibri" panose="020F0502020204030204" pitchFamily="34" charset="0"/>
                <a:cs typeface="Calibri" panose="020F0502020204030204" pitchFamily="34" charset="0"/>
              </a:rPr>
              <a:t>BESIG Malta, November 2024</a:t>
            </a:r>
          </a:p>
        </p:txBody>
      </p:sp>
      <p:pic>
        <p:nvPicPr>
          <p:cNvPr id="5" name="Picture 6" descr="Christmas present Generic Flat icon | Freepik">
            <a:extLst>
              <a:ext uri="{FF2B5EF4-FFF2-40B4-BE49-F238E27FC236}">
                <a16:creationId xmlns:a16="http://schemas.microsoft.com/office/drawing/2014/main" id="{F21954C3-F1C9-15C9-F685-4ECB82DDD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844" y="4844965"/>
            <a:ext cx="1672240" cy="16722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AB1929C-34BD-D347-F87A-CBA4647B7D56}"/>
              </a:ext>
            </a:extLst>
          </p:cNvPr>
          <p:cNvSpPr>
            <a:spLocks noGrp="1"/>
          </p:cNvSpPr>
          <p:nvPr>
            <p:ph type="sldNum" sz="quarter" idx="12"/>
          </p:nvPr>
        </p:nvSpPr>
        <p:spPr/>
        <p:txBody>
          <a:bodyPr/>
          <a:lstStyle/>
          <a:p>
            <a:fld id="{71BC6402-453E-CC42-9866-F28ACB571C45}" type="slidenum">
              <a:rPr lang="hu-HU" smtClean="0"/>
              <a:t>1</a:t>
            </a:fld>
            <a:endParaRPr lang="hu-HU" dirty="0"/>
          </a:p>
        </p:txBody>
      </p:sp>
      <p:pic>
        <p:nvPicPr>
          <p:cNvPr id="1026" name="Picture 2">
            <a:extLst>
              <a:ext uri="{FF2B5EF4-FFF2-40B4-BE49-F238E27FC236}">
                <a16:creationId xmlns:a16="http://schemas.microsoft.com/office/drawing/2014/main" id="{B26183AA-3075-D457-F2EC-306306AFC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8545" y="5939887"/>
            <a:ext cx="475886" cy="4478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33937D-C2CB-7DB4-DCDB-F6214342894B}"/>
              </a:ext>
            </a:extLst>
          </p:cNvPr>
          <p:cNvSpPr txBox="1"/>
          <p:nvPr/>
        </p:nvSpPr>
        <p:spPr>
          <a:xfrm>
            <a:off x="2076277" y="6018448"/>
            <a:ext cx="3460039" cy="369332"/>
          </a:xfrm>
          <a:prstGeom prst="rect">
            <a:avLst/>
          </a:prstGeom>
          <a:noFill/>
        </p:spPr>
        <p:txBody>
          <a:bodyPr wrap="square">
            <a:spAutoFit/>
          </a:bodyPr>
          <a:lstStyle/>
          <a:p>
            <a:r>
              <a:rPr lang="en-GB" b="0" i="0" dirty="0">
                <a:effectLst/>
                <a:latin typeface="InterVariable"/>
              </a:rPr>
              <a:t>@rapple184.bsky.social</a:t>
            </a:r>
            <a:endParaRPr lang="hu-HU" dirty="0"/>
          </a:p>
        </p:txBody>
      </p:sp>
      <p:pic>
        <p:nvPicPr>
          <p:cNvPr id="8" name="Picture 4" descr="Edublogs : CTL Crossroads">
            <a:extLst>
              <a:ext uri="{FF2B5EF4-FFF2-40B4-BE49-F238E27FC236}">
                <a16:creationId xmlns:a16="http://schemas.microsoft.com/office/drawing/2014/main" id="{56201671-AC7F-A3B8-3691-0ADE3C5E3B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329" b="29329"/>
          <a:stretch/>
        </p:blipFill>
        <p:spPr bwMode="auto">
          <a:xfrm>
            <a:off x="862340" y="4922394"/>
            <a:ext cx="1083363" cy="4478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7FD61E-4DB1-C550-668D-3775A237F9BC}"/>
              </a:ext>
            </a:extLst>
          </p:cNvPr>
          <p:cNvSpPr txBox="1"/>
          <p:nvPr/>
        </p:nvSpPr>
        <p:spPr>
          <a:xfrm>
            <a:off x="2090130" y="5001401"/>
            <a:ext cx="3460039" cy="369332"/>
          </a:xfrm>
          <a:prstGeom prst="rect">
            <a:avLst/>
          </a:prstGeom>
          <a:noFill/>
        </p:spPr>
        <p:txBody>
          <a:bodyPr wrap="square">
            <a:spAutoFit/>
          </a:bodyPr>
          <a:lstStyle/>
          <a:p>
            <a:r>
              <a:rPr lang="en-GB" b="0" i="0" dirty="0">
                <a:effectLst/>
                <a:latin typeface="InterVariable"/>
              </a:rPr>
              <a:t>https://rachelappleby.edublogs.org</a:t>
            </a:r>
            <a:endParaRPr lang="hu-HU" dirty="0"/>
          </a:p>
        </p:txBody>
      </p:sp>
      <p:pic>
        <p:nvPicPr>
          <p:cNvPr id="1030" name="Picture 6">
            <a:extLst>
              <a:ext uri="{FF2B5EF4-FFF2-40B4-BE49-F238E27FC236}">
                <a16:creationId xmlns:a16="http://schemas.microsoft.com/office/drawing/2014/main" id="{0BA2AB70-A91C-D5AA-24FE-853180C7A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9466" y="5469970"/>
            <a:ext cx="392415" cy="369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EA2AAA-90E4-360D-B307-4319A60D3093}"/>
              </a:ext>
            </a:extLst>
          </p:cNvPr>
          <p:cNvSpPr txBox="1"/>
          <p:nvPr/>
        </p:nvSpPr>
        <p:spPr>
          <a:xfrm>
            <a:off x="2076277" y="5522586"/>
            <a:ext cx="5213130" cy="369332"/>
          </a:xfrm>
          <a:prstGeom prst="rect">
            <a:avLst/>
          </a:prstGeom>
          <a:noFill/>
        </p:spPr>
        <p:txBody>
          <a:bodyPr wrap="square">
            <a:spAutoFit/>
          </a:bodyPr>
          <a:lstStyle/>
          <a:p>
            <a:r>
              <a:rPr lang="hu-HU" dirty="0"/>
              <a:t>www.linkedin.com/in/rachelappleby18</a:t>
            </a:r>
          </a:p>
        </p:txBody>
      </p:sp>
      <p:pic>
        <p:nvPicPr>
          <p:cNvPr id="10" name="Picture 2" descr="IATEFL BESIG - The Business English Special Interest Group">
            <a:extLst>
              <a:ext uri="{FF2B5EF4-FFF2-40B4-BE49-F238E27FC236}">
                <a16:creationId xmlns:a16="http://schemas.microsoft.com/office/drawing/2014/main" id="{90C1215A-9E1F-51BC-0E83-8CC49276A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6813" y="474198"/>
            <a:ext cx="1474271" cy="78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81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22E5-35FA-850E-CDC7-DBB80AAEFAEF}"/>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8ED991B-CBFE-0139-062D-21B1034E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6255" y="-183141"/>
            <a:ext cx="10845083" cy="7224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CF31A1-106E-ECF8-43F9-BFD03FDAB10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Scrivener</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9A7E83C-5117-6E23-0F4D-2C58A750045E}"/>
              </a:ext>
            </a:extLst>
          </p:cNvPr>
          <p:cNvSpPr>
            <a:spLocks noGrp="1"/>
          </p:cNvSpPr>
          <p:nvPr>
            <p:ph idx="1"/>
          </p:nvPr>
        </p:nvSpPr>
        <p:spPr/>
        <p:txBody>
          <a:bodyPr>
            <a:normAutofit/>
          </a:bodyPr>
          <a:lstStyle/>
          <a:p>
            <a:pPr marL="0" indent="0">
              <a:buNone/>
            </a:pPr>
            <a:r>
              <a:rPr lang="en-GB" dirty="0">
                <a:latin typeface="Calibri" panose="020F0502020204030204" pitchFamily="34" charset="0"/>
                <a:cs typeface="Calibri" panose="020F0502020204030204" pitchFamily="34" charset="0"/>
              </a:rPr>
              <a:t>2.   </a:t>
            </a:r>
            <a:r>
              <a:rPr lang="en-GB" dirty="0">
                <a:solidFill>
                  <a:schemeClr val="bg1">
                    <a:lumMod val="50000"/>
                  </a:schemeClr>
                </a:solidFill>
                <a:latin typeface="Calibri" panose="020F0502020204030204" pitchFamily="34" charset="0"/>
                <a:cs typeface="Calibri" panose="020F0502020204030204" pitchFamily="34" charset="0"/>
              </a:rPr>
              <a:t>Plan</a:t>
            </a:r>
            <a:r>
              <a:rPr lang="en-GB" dirty="0">
                <a:latin typeface="Calibri" panose="020F0502020204030204" pitchFamily="34" charset="0"/>
                <a:cs typeface="Calibri" panose="020F0502020204030204" pitchFamily="34" charset="0"/>
              </a:rPr>
              <a:t> = Prepare thoroughly:</a:t>
            </a:r>
          </a:p>
          <a:p>
            <a:pPr lvl="1"/>
            <a:r>
              <a:rPr lang="en-GB" dirty="0">
                <a:latin typeface="Calibri" panose="020F0502020204030204" pitchFamily="34" charset="0"/>
                <a:cs typeface="Calibri" panose="020F0502020204030204" pitchFamily="34" charset="0"/>
              </a:rPr>
              <a:t>Relevant language points</a:t>
            </a:r>
          </a:p>
          <a:p>
            <a:pPr lvl="1"/>
            <a:r>
              <a:rPr lang="en-GB" dirty="0">
                <a:latin typeface="Calibri" panose="020F0502020204030204" pitchFamily="34" charset="0"/>
                <a:cs typeface="Calibri" panose="020F0502020204030204" pitchFamily="34" charset="0"/>
              </a:rPr>
              <a:t>Lesson sequences</a:t>
            </a:r>
          </a:p>
          <a:p>
            <a:pPr lvl="1"/>
            <a:r>
              <a:rPr lang="en-GB" dirty="0">
                <a:latin typeface="Calibri" panose="020F0502020204030204" pitchFamily="34" charset="0"/>
                <a:cs typeface="Calibri" panose="020F0502020204030204" pitchFamily="34" charset="0"/>
              </a:rPr>
              <a:t>Previous lesson notes</a:t>
            </a:r>
          </a:p>
          <a:p>
            <a:pPr marL="514350" indent="-514350">
              <a:buAutoNum type="arabicParenBoth"/>
            </a:pPr>
            <a:endParaRPr lang="en-GB" dirty="0">
              <a:latin typeface="Calibri" panose="020F0502020204030204" pitchFamily="34" charset="0"/>
              <a:cs typeface="Calibri" panose="020F0502020204030204" pitchFamily="34" charset="0"/>
            </a:endParaRPr>
          </a:p>
          <a:p>
            <a:pPr marL="514350" indent="-514350">
              <a:buAutoNum type="arabicParenBoth"/>
            </a:pPr>
            <a:endParaRPr lang="en-GB" dirty="0">
              <a:latin typeface="Calibri" panose="020F0502020204030204" pitchFamily="34" charset="0"/>
              <a:cs typeface="Calibri" panose="020F0502020204030204" pitchFamily="34" charset="0"/>
            </a:endParaRPr>
          </a:p>
        </p:txBody>
      </p:sp>
      <p:pic>
        <p:nvPicPr>
          <p:cNvPr id="20482" name="Picture 2" descr="Notebook concept illustration">
            <a:extLst>
              <a:ext uri="{FF2B5EF4-FFF2-40B4-BE49-F238E27FC236}">
                <a16:creationId xmlns:a16="http://schemas.microsoft.com/office/drawing/2014/main" id="{5AC6BD94-1471-A0EA-433E-5E8E4B7BA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72339" y="4073817"/>
            <a:ext cx="1871661" cy="18716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25B5EC-6985-38E5-9693-63CE1075616D}"/>
              </a:ext>
            </a:extLst>
          </p:cNvPr>
          <p:cNvSpPr txBox="1"/>
          <p:nvPr/>
        </p:nvSpPr>
        <p:spPr>
          <a:xfrm>
            <a:off x="1436005" y="3786820"/>
            <a:ext cx="5681227" cy="1446550"/>
          </a:xfrm>
          <a:prstGeom prst="rect">
            <a:avLst/>
          </a:prstGeom>
          <a:solidFill>
            <a:schemeClr val="bg1"/>
          </a:solidFill>
          <a:ln>
            <a:solidFill>
              <a:schemeClr val="accent1">
                <a:shade val="15000"/>
              </a:schemeClr>
            </a:solidFill>
          </a:ln>
        </p:spPr>
        <p:txBody>
          <a:bodyPr wrap="square">
            <a:spAutoFit/>
          </a:bodyPr>
          <a:lstStyle/>
          <a:p>
            <a:r>
              <a:rPr lang="en-GB" sz="2200" dirty="0"/>
              <a:t>A plan is not a route-map of what must happen in class; it is only your </a:t>
            </a:r>
            <a:r>
              <a:rPr lang="en-GB" sz="2200" b="1" dirty="0"/>
              <a:t>best-informed / best-guess setting-up of some possibilities</a:t>
            </a:r>
            <a:r>
              <a:rPr lang="en-GB" sz="2200" dirty="0"/>
              <a:t>. </a:t>
            </a:r>
          </a:p>
        </p:txBody>
      </p:sp>
      <p:sp>
        <p:nvSpPr>
          <p:cNvPr id="7" name="TextBox 6">
            <a:extLst>
              <a:ext uri="{FF2B5EF4-FFF2-40B4-BE49-F238E27FC236}">
                <a16:creationId xmlns:a16="http://schemas.microsoft.com/office/drawing/2014/main" id="{64251EE0-5FD7-FCCE-1CA8-05A0F6E61DE3}"/>
              </a:ext>
            </a:extLst>
          </p:cNvPr>
          <p:cNvSpPr txBox="1"/>
          <p:nvPr/>
        </p:nvSpPr>
        <p:spPr>
          <a:xfrm>
            <a:off x="628650" y="3415715"/>
            <a:ext cx="1163914" cy="1569660"/>
          </a:xfrm>
          <a:prstGeom prst="rect">
            <a:avLst/>
          </a:prstGeom>
          <a:noFill/>
        </p:spPr>
        <p:txBody>
          <a:bodyPr wrap="square">
            <a:spAutoFit/>
          </a:bodyPr>
          <a:lstStyle/>
          <a:p>
            <a:r>
              <a:rPr lang="en-GB" sz="9600" dirty="0"/>
              <a:t>“</a:t>
            </a:r>
            <a:endParaRPr lang="hu-HU" sz="9600" dirty="0"/>
          </a:p>
        </p:txBody>
      </p:sp>
      <p:sp>
        <p:nvSpPr>
          <p:cNvPr id="4" name="Slide Number Placeholder 3">
            <a:extLst>
              <a:ext uri="{FF2B5EF4-FFF2-40B4-BE49-F238E27FC236}">
                <a16:creationId xmlns:a16="http://schemas.microsoft.com/office/drawing/2014/main" id="{00258316-A9BB-600F-CC06-26A6EC2BFC62}"/>
              </a:ext>
            </a:extLst>
          </p:cNvPr>
          <p:cNvSpPr>
            <a:spLocks noGrp="1"/>
          </p:cNvSpPr>
          <p:nvPr>
            <p:ph type="sldNum" sz="quarter" idx="12"/>
          </p:nvPr>
        </p:nvSpPr>
        <p:spPr/>
        <p:txBody>
          <a:bodyPr/>
          <a:lstStyle/>
          <a:p>
            <a:fld id="{71BC6402-453E-CC42-9866-F28ACB571C45}" type="slidenum">
              <a:rPr lang="hu-HU" smtClean="0"/>
              <a:t>10</a:t>
            </a:fld>
            <a:endParaRPr lang="hu-HU" dirty="0"/>
          </a:p>
        </p:txBody>
      </p:sp>
      <p:sp>
        <p:nvSpPr>
          <p:cNvPr id="8" name="TextBox 7">
            <a:extLst>
              <a:ext uri="{FF2B5EF4-FFF2-40B4-BE49-F238E27FC236}">
                <a16:creationId xmlns:a16="http://schemas.microsoft.com/office/drawing/2014/main" id="{18869FAD-FAD2-E33F-56EA-77B8D6D2AB46}"/>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592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0FA06-7053-4C4F-E7A7-00DFFE2A2AB1}"/>
            </a:ext>
          </a:extLst>
        </p:cNvPr>
        <p:cNvGrpSpPr/>
        <p:nvPr/>
      </p:nvGrpSpPr>
      <p:grpSpPr>
        <a:xfrm>
          <a:off x="0" y="0"/>
          <a:ext cx="0" cy="0"/>
          <a:chOff x="0" y="0"/>
          <a:chExt cx="0" cy="0"/>
        </a:xfrm>
      </p:grpSpPr>
      <p:pic>
        <p:nvPicPr>
          <p:cNvPr id="4" name="Picture 2" descr="Off White Paper Images - Free Download on Freepik">
            <a:extLst>
              <a:ext uri="{FF2B5EF4-FFF2-40B4-BE49-F238E27FC236}">
                <a16:creationId xmlns:a16="http://schemas.microsoft.com/office/drawing/2014/main" id="{EDF3E3BD-400D-969B-8CBC-96FA5AA72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92"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5797DF-3C54-F173-BE68-B31174CF8010}"/>
              </a:ext>
            </a:extLst>
          </p:cNvPr>
          <p:cNvSpPr>
            <a:spLocks noGrp="1"/>
          </p:cNvSpPr>
          <p:nvPr>
            <p:ph type="title"/>
          </p:nvPr>
        </p:nvSpPr>
        <p:spPr>
          <a:xfrm>
            <a:off x="628650" y="365126"/>
            <a:ext cx="2087457" cy="1325563"/>
          </a:xfrm>
        </p:spPr>
        <p:txBody>
          <a:bodyPr/>
          <a:lstStyle/>
          <a:p>
            <a:r>
              <a:rPr lang="en-GB" noProof="0" dirty="0">
                <a:latin typeface="Calibri" panose="020F0502020204030204" pitchFamily="34" charset="0"/>
                <a:cs typeface="Calibri" panose="020F0502020204030204" pitchFamily="34" charset="0"/>
              </a:rPr>
              <a:t>Harmer</a:t>
            </a:r>
            <a:endParaRPr lang="en-GB" noProof="0" dirty="0">
              <a:solidFill>
                <a:schemeClr val="bg1">
                  <a:lumMod val="50000"/>
                </a:schemeClr>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74B9A1F-4860-D90D-D389-8B53CBE3C2C8}"/>
              </a:ext>
            </a:extLst>
          </p:cNvPr>
          <p:cNvSpPr>
            <a:spLocks noGrp="1"/>
          </p:cNvSpPr>
          <p:nvPr>
            <p:ph idx="1"/>
          </p:nvPr>
        </p:nvSpPr>
        <p:spPr>
          <a:xfrm>
            <a:off x="628650" y="1825625"/>
            <a:ext cx="7886700" cy="1325563"/>
          </a:xfrm>
        </p:spPr>
        <p:txBody>
          <a:bodyPr>
            <a:normAutofit/>
          </a:bodyPr>
          <a:lstStyle/>
          <a:p>
            <a:pPr marL="0" indent="0">
              <a:buNone/>
            </a:pPr>
            <a:r>
              <a:rPr lang="en-GB" b="1" dirty="0">
                <a:latin typeface="Calibri" panose="020F0502020204030204" pitchFamily="34" charset="0"/>
                <a:cs typeface="Calibri" panose="020F0502020204030204" pitchFamily="34" charset="0"/>
              </a:rPr>
              <a:t>Jeremy Harmer</a:t>
            </a:r>
            <a:r>
              <a:rPr lang="en-GB" dirty="0">
                <a:latin typeface="Calibri" panose="020F0502020204030204" pitchFamily="34" charset="0"/>
                <a:cs typeface="Calibri" panose="020F0502020204030204" pitchFamily="34" charset="0"/>
              </a:rPr>
              <a:t>: magic moments</a:t>
            </a:r>
          </a:p>
          <a:p>
            <a:pPr marL="0" indent="0">
              <a:buNone/>
            </a:pPr>
            <a:r>
              <a:rPr lang="en-GB" dirty="0">
                <a:solidFill>
                  <a:schemeClr val="bg1">
                    <a:lumMod val="50000"/>
                  </a:schemeClr>
                </a:solidFill>
                <a:latin typeface="Calibri" panose="020F0502020204030204" pitchFamily="34" charset="0"/>
                <a:cs typeface="Calibri" panose="020F0502020204030204" pitchFamily="34" charset="0"/>
              </a:rPr>
              <a:t>Tessa Woodward</a:t>
            </a:r>
            <a:r>
              <a:rPr lang="en-GB" dirty="0">
                <a:latin typeface="Calibri" panose="020F0502020204030204" pitchFamily="34" charset="0"/>
                <a:cs typeface="Calibri" panose="020F0502020204030204" pitchFamily="34" charset="0"/>
              </a:rPr>
              <a:t>: </a:t>
            </a:r>
            <a:r>
              <a:rPr lang="en-GB" dirty="0">
                <a:solidFill>
                  <a:schemeClr val="bg1">
                    <a:lumMod val="50000"/>
                  </a:schemeClr>
                </a:solidFill>
                <a:latin typeface="Calibri" panose="020F0502020204030204" pitchFamily="34" charset="0"/>
                <a:cs typeface="Calibri" panose="020F0502020204030204" pitchFamily="34" charset="0"/>
              </a:rPr>
              <a:t>hijacks</a:t>
            </a:r>
          </a:p>
          <a:p>
            <a:pPr marL="0" indent="0">
              <a:buNone/>
            </a:pPr>
            <a:endParaRPr lang="en-GB" dirty="0">
              <a:latin typeface="Calibri" panose="020F0502020204030204" pitchFamily="34" charset="0"/>
              <a:cs typeface="Calibri" panose="020F0502020204030204" pitchFamily="34" charset="0"/>
            </a:endParaRPr>
          </a:p>
          <a:p>
            <a:pPr marL="514350" indent="-514350">
              <a:buAutoNum type="arabicParenBoth"/>
            </a:pPr>
            <a:endParaRPr lang="en-GB" dirty="0">
              <a:latin typeface="Calibri" panose="020F0502020204030204" pitchFamily="34" charset="0"/>
              <a:cs typeface="Calibri" panose="020F0502020204030204" pitchFamily="34" charset="0"/>
            </a:endParaRPr>
          </a:p>
        </p:txBody>
      </p:sp>
      <p:pic>
        <p:nvPicPr>
          <p:cNvPr id="21506" name="Picture 2" descr="Free Magic Wand vector and picture">
            <a:extLst>
              <a:ext uri="{FF2B5EF4-FFF2-40B4-BE49-F238E27FC236}">
                <a16:creationId xmlns:a16="http://schemas.microsoft.com/office/drawing/2014/main" id="{D77CC742-F5C6-F69D-2D69-824CEE90B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371" y="4799843"/>
            <a:ext cx="1158557" cy="103365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Free png magic wand wand gold illustration">
            <a:extLst>
              <a:ext uri="{FF2B5EF4-FFF2-40B4-BE49-F238E27FC236}">
                <a16:creationId xmlns:a16="http://schemas.microsoft.com/office/drawing/2014/main" id="{40783F69-BC42-1B1C-DD4D-35BAAF0A2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94276">
            <a:off x="6128859" y="4245394"/>
            <a:ext cx="2519464" cy="16752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E878BA-2BB8-1143-D69C-166BCB3E0EE1}"/>
              </a:ext>
            </a:extLst>
          </p:cNvPr>
          <p:cNvSpPr txBox="1"/>
          <p:nvPr/>
        </p:nvSpPr>
        <p:spPr>
          <a:xfrm>
            <a:off x="1350211" y="3151188"/>
            <a:ext cx="4382182" cy="1107996"/>
          </a:xfrm>
          <a:prstGeom prst="rect">
            <a:avLst/>
          </a:prstGeom>
          <a:solidFill>
            <a:schemeClr val="bg1"/>
          </a:solidFill>
          <a:ln>
            <a:solidFill>
              <a:schemeClr val="accent1">
                <a:shade val="15000"/>
              </a:schemeClr>
            </a:solidFill>
          </a:ln>
        </p:spPr>
        <p:txBody>
          <a:bodyPr wrap="square">
            <a:spAutoFit/>
          </a:bodyPr>
          <a:lstStyle/>
          <a:p>
            <a:pPr algn="ctr"/>
            <a:r>
              <a:rPr lang="en-GB" sz="2400" dirty="0"/>
              <a:t>Pleasant / unpleasant surprises = an opportunity</a:t>
            </a:r>
          </a:p>
          <a:p>
            <a:endParaRPr lang="hu-HU" dirty="0"/>
          </a:p>
        </p:txBody>
      </p:sp>
      <p:sp>
        <p:nvSpPr>
          <p:cNvPr id="6" name="Slide Number Placeholder 5">
            <a:extLst>
              <a:ext uri="{FF2B5EF4-FFF2-40B4-BE49-F238E27FC236}">
                <a16:creationId xmlns:a16="http://schemas.microsoft.com/office/drawing/2014/main" id="{BB40022E-02C1-8F3E-DB1F-9BC0F99D07A8}"/>
              </a:ext>
            </a:extLst>
          </p:cNvPr>
          <p:cNvSpPr>
            <a:spLocks noGrp="1"/>
          </p:cNvSpPr>
          <p:nvPr>
            <p:ph type="sldNum" sz="quarter" idx="12"/>
          </p:nvPr>
        </p:nvSpPr>
        <p:spPr/>
        <p:txBody>
          <a:bodyPr/>
          <a:lstStyle/>
          <a:p>
            <a:fld id="{71BC6402-453E-CC42-9866-F28ACB571C45}" type="slidenum">
              <a:rPr lang="hu-HU" smtClean="0"/>
              <a:t>11</a:t>
            </a:fld>
            <a:endParaRPr lang="hu-HU" dirty="0"/>
          </a:p>
        </p:txBody>
      </p:sp>
      <p:sp>
        <p:nvSpPr>
          <p:cNvPr id="7" name="TextBox 6">
            <a:extLst>
              <a:ext uri="{FF2B5EF4-FFF2-40B4-BE49-F238E27FC236}">
                <a16:creationId xmlns:a16="http://schemas.microsoft.com/office/drawing/2014/main" id="{92083D7B-34A0-7217-4C7C-6C70A3ACEA0C}"/>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itle 1">
            <a:extLst>
              <a:ext uri="{FF2B5EF4-FFF2-40B4-BE49-F238E27FC236}">
                <a16:creationId xmlns:a16="http://schemas.microsoft.com/office/drawing/2014/main" id="{9F2A2CBA-2477-EF86-0CDF-58B714B696B9}"/>
              </a:ext>
            </a:extLst>
          </p:cNvPr>
          <p:cNvSpPr txBox="1">
            <a:spLocks/>
          </p:cNvSpPr>
          <p:nvPr/>
        </p:nvSpPr>
        <p:spPr>
          <a:xfrm>
            <a:off x="2530944" y="378671"/>
            <a:ext cx="32897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lumMod val="50000"/>
                  </a:schemeClr>
                </a:solidFill>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a:t>
            </a:r>
            <a:r>
              <a:rPr lang="en-GB" dirty="0">
                <a:solidFill>
                  <a:schemeClr val="bg1">
                    <a:lumMod val="50000"/>
                  </a:schemeClr>
                </a:solidFill>
                <a:latin typeface="Calibri" panose="020F0502020204030204" pitchFamily="34" charset="0"/>
                <a:cs typeface="Calibri" panose="020F0502020204030204" pitchFamily="34" charset="0"/>
              </a:rPr>
              <a:t>Woodward</a:t>
            </a:r>
          </a:p>
        </p:txBody>
      </p:sp>
    </p:spTree>
    <p:extLst>
      <p:ext uri="{BB962C8B-B14F-4D97-AF65-F5344CB8AC3E}">
        <p14:creationId xmlns:p14="http://schemas.microsoft.com/office/powerpoint/2010/main" val="42729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17475-8BC4-DFDC-4982-7B7DF426160E}"/>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E5014AA-29D2-3B04-D90F-9C22A2AEE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8969E5-593B-EF43-DE0D-12EB00F4017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Davies</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BB5C5E3-E229-52B6-605E-6D0D1C3C4817}"/>
              </a:ext>
            </a:extLst>
          </p:cNvPr>
          <p:cNvSpPr>
            <a:spLocks noGrp="1"/>
          </p:cNvSpPr>
          <p:nvPr>
            <p:ph idx="1"/>
          </p:nvPr>
        </p:nvSpPr>
        <p:spPr>
          <a:xfrm>
            <a:off x="628650" y="1825624"/>
            <a:ext cx="7886700" cy="4216055"/>
          </a:xfrm>
        </p:spPr>
        <p:txBody>
          <a:bodyPr>
            <a:normAutofit/>
          </a:bodyPr>
          <a:lstStyle/>
          <a:p>
            <a:pPr marL="0" indent="0">
              <a:lnSpc>
                <a:spcPct val="150000"/>
              </a:lnSpc>
              <a:spcBef>
                <a:spcPts val="0"/>
              </a:spcBef>
              <a:spcAft>
                <a:spcPts val="800"/>
              </a:spcAft>
              <a:buNone/>
            </a:pPr>
            <a:r>
              <a:rPr lang="en-GB" kern="100" dirty="0">
                <a:effectLst/>
                <a:latin typeface="Calibri" panose="020F0502020204030204" pitchFamily="34" charset="0"/>
                <a:ea typeface="Times New Roman" panose="02020603050405020304" pitchFamily="18" charset="0"/>
                <a:cs typeface="Calibri" panose="020F0502020204030204" pitchFamily="34" charset="0"/>
              </a:rPr>
              <a:t>‘Go with the flow’</a:t>
            </a:r>
          </a:p>
          <a:p>
            <a:pPr lvl="0">
              <a:lnSpc>
                <a:spcPct val="150000"/>
              </a:lnSpc>
              <a:spcBef>
                <a:spcPts val="0"/>
              </a:spcBef>
            </a:pPr>
            <a:r>
              <a:rPr lang="en-GB" sz="2400" kern="100" dirty="0">
                <a:effectLst/>
                <a:latin typeface="Calibri" panose="020F0502020204030204" pitchFamily="34" charset="0"/>
                <a:ea typeface="Times New Roman" panose="02020603050405020304" pitchFamily="18" charset="0"/>
                <a:cs typeface="Calibri" panose="020F0502020204030204" pitchFamily="34" charset="0"/>
              </a:rPr>
              <a:t>Be natural  </a:t>
            </a:r>
          </a:p>
          <a:p>
            <a:pPr lvl="0">
              <a:lnSpc>
                <a:spcPct val="150000"/>
              </a:lnSpc>
              <a:spcBef>
                <a:spcPts val="0"/>
              </a:spcBef>
            </a:pPr>
            <a:r>
              <a:rPr lang="en-GB" sz="2400" kern="100" dirty="0">
                <a:effectLst/>
                <a:latin typeface="Calibri" panose="020F0502020204030204" pitchFamily="34" charset="0"/>
                <a:ea typeface="Times New Roman" panose="02020603050405020304" pitchFamily="18" charset="0"/>
                <a:cs typeface="Calibri" panose="020F0502020204030204" pitchFamily="34" charset="0"/>
              </a:rPr>
              <a:t>Notice Student’s output</a:t>
            </a:r>
          </a:p>
          <a:p>
            <a:pPr lvl="0">
              <a:lnSpc>
                <a:spcPct val="150000"/>
              </a:lnSpc>
              <a:spcBef>
                <a:spcPts val="0"/>
              </a:spcBef>
            </a:pPr>
            <a:r>
              <a:rPr lang="en-GB" sz="2400" kern="100" dirty="0">
                <a:effectLst/>
                <a:latin typeface="Calibri" panose="020F0502020204030204" pitchFamily="34" charset="0"/>
                <a:ea typeface="Times New Roman" panose="02020603050405020304" pitchFamily="18" charset="0"/>
                <a:cs typeface="Calibri" panose="020F0502020204030204" pitchFamily="34" charset="0"/>
              </a:rPr>
              <a:t>Appropriate decisions ‘on the hop’</a:t>
            </a:r>
          </a:p>
          <a:p>
            <a:pPr lvl="0">
              <a:lnSpc>
                <a:spcPct val="150000"/>
              </a:lnSpc>
              <a:spcBef>
                <a:spcPts val="0"/>
              </a:spcBef>
            </a:pPr>
            <a:r>
              <a:rPr lang="en-GB" sz="2400" kern="100" dirty="0">
                <a:effectLst/>
                <a:latin typeface="Calibri" panose="020F0502020204030204" pitchFamily="34" charset="0"/>
                <a:ea typeface="Times New Roman" panose="02020603050405020304" pitchFamily="18" charset="0"/>
                <a:cs typeface="Calibri" panose="020F0502020204030204" pitchFamily="34" charset="0"/>
              </a:rPr>
              <a:t>Personal experience </a:t>
            </a:r>
            <a:endParaRPr lang="en-GB" dirty="0">
              <a:latin typeface="Calibri" panose="020F0502020204030204" pitchFamily="34" charset="0"/>
              <a:cs typeface="Calibri" panose="020F0502020204030204" pitchFamily="34" charset="0"/>
            </a:endParaRPr>
          </a:p>
        </p:txBody>
      </p:sp>
      <p:pic>
        <p:nvPicPr>
          <p:cNvPr id="15366" name="Picture 6" descr="Free water stream river illustration">
            <a:extLst>
              <a:ext uri="{FF2B5EF4-FFF2-40B4-BE49-F238E27FC236}">
                <a16:creationId xmlns:a16="http://schemas.microsoft.com/office/drawing/2014/main" id="{374D9A18-7957-C445-004B-28BC0C69D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753" y="3349666"/>
            <a:ext cx="2962236" cy="188379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0818E81-3771-CAEE-094B-7041D2E30CB3}"/>
              </a:ext>
            </a:extLst>
          </p:cNvPr>
          <p:cNvSpPr>
            <a:spLocks noGrp="1"/>
          </p:cNvSpPr>
          <p:nvPr>
            <p:ph type="sldNum" sz="quarter" idx="12"/>
          </p:nvPr>
        </p:nvSpPr>
        <p:spPr/>
        <p:txBody>
          <a:bodyPr/>
          <a:lstStyle/>
          <a:p>
            <a:fld id="{71BC6402-453E-CC42-9866-F28ACB571C45}" type="slidenum">
              <a:rPr lang="hu-HU" smtClean="0"/>
              <a:t>12</a:t>
            </a:fld>
            <a:endParaRPr lang="hu-HU" dirty="0"/>
          </a:p>
        </p:txBody>
      </p:sp>
      <p:sp>
        <p:nvSpPr>
          <p:cNvPr id="4" name="TextBox 3">
            <a:extLst>
              <a:ext uri="{FF2B5EF4-FFF2-40B4-BE49-F238E27FC236}">
                <a16:creationId xmlns:a16="http://schemas.microsoft.com/office/drawing/2014/main" id="{831C9D81-FE51-B170-EEA3-200F287BEF45}"/>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1376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BAAF-8D4A-B354-4331-CBD79B0C365C}"/>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FC81BEAC-1AA2-EF6B-A22F-FD4414727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3831FC-37A9-41E4-D788-D6D03A739E81}"/>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Scrivener</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86799-AE06-9F94-DD14-F8EEAF7557D1}"/>
              </a:ext>
            </a:extLst>
          </p:cNvPr>
          <p:cNvSpPr>
            <a:spLocks noGrp="1"/>
          </p:cNvSpPr>
          <p:nvPr>
            <p:ph idx="1"/>
          </p:nvPr>
        </p:nvSpPr>
        <p:spPr/>
        <p:txBody>
          <a:bodyPr/>
          <a:lstStyle/>
          <a:p>
            <a:pPr marL="0" indent="0">
              <a:buNone/>
            </a:pPr>
            <a:r>
              <a:rPr lang="en-GB" dirty="0">
                <a:latin typeface="Calibri" panose="020F0502020204030204" pitchFamily="34" charset="0"/>
                <a:cs typeface="Calibri" panose="020F0502020204030204" pitchFamily="34" charset="0"/>
              </a:rPr>
              <a:t>3.   The jungle:</a:t>
            </a:r>
          </a:p>
          <a:p>
            <a:pPr marL="514350" indent="-514350">
              <a:buAutoNum type="arabicParenBoth"/>
            </a:pPr>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3D9B660-3A38-E77E-1C05-AF859532E452}"/>
              </a:ext>
            </a:extLst>
          </p:cNvPr>
          <p:cNvSpPr txBox="1"/>
          <p:nvPr/>
        </p:nvSpPr>
        <p:spPr>
          <a:xfrm>
            <a:off x="1245871" y="2692097"/>
            <a:ext cx="5623560" cy="769441"/>
          </a:xfrm>
          <a:prstGeom prst="rect">
            <a:avLst/>
          </a:prstGeom>
          <a:solidFill>
            <a:schemeClr val="bg1"/>
          </a:solidFill>
          <a:ln>
            <a:solidFill>
              <a:schemeClr val="accent1">
                <a:shade val="15000"/>
              </a:schemeClr>
            </a:solidFill>
          </a:ln>
        </p:spPr>
        <p:txBody>
          <a:bodyPr wrap="square">
            <a:spAutoFit/>
          </a:bodyPr>
          <a:lstStyle/>
          <a:p>
            <a:r>
              <a:rPr lang="en-GB" sz="2200" dirty="0"/>
              <a:t>Don't  plan anything.  […] </a:t>
            </a:r>
            <a:r>
              <a:rPr lang="en-GB" sz="2200" b="1" dirty="0"/>
              <a:t>Work entirely with what you find in the class. </a:t>
            </a:r>
          </a:p>
        </p:txBody>
      </p:sp>
      <p:pic>
        <p:nvPicPr>
          <p:cNvPr id="4098" name="Picture 2" descr="Jungle Detailed Flat Circular Flat icon | Freepik">
            <a:extLst>
              <a:ext uri="{FF2B5EF4-FFF2-40B4-BE49-F238E27FC236}">
                <a16:creationId xmlns:a16="http://schemas.microsoft.com/office/drawing/2014/main" id="{9C219533-7A2C-39B5-1B75-E4D54A2A6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686" y="4420978"/>
            <a:ext cx="1666885" cy="1666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069082-12AC-2E05-8286-0F5FFF6D1357}"/>
              </a:ext>
            </a:extLst>
          </p:cNvPr>
          <p:cNvSpPr txBox="1"/>
          <p:nvPr/>
        </p:nvSpPr>
        <p:spPr>
          <a:xfrm>
            <a:off x="521146" y="2358970"/>
            <a:ext cx="1017008" cy="1569660"/>
          </a:xfrm>
          <a:prstGeom prst="rect">
            <a:avLst/>
          </a:prstGeom>
          <a:noFill/>
        </p:spPr>
        <p:txBody>
          <a:bodyPr wrap="square">
            <a:spAutoFit/>
          </a:bodyPr>
          <a:lstStyle/>
          <a:p>
            <a:r>
              <a:rPr lang="en-GB" sz="9600" dirty="0"/>
              <a:t>“</a:t>
            </a:r>
            <a:endParaRPr lang="hu-HU" sz="9600" dirty="0"/>
          </a:p>
        </p:txBody>
      </p:sp>
      <p:sp>
        <p:nvSpPr>
          <p:cNvPr id="6" name="Slide Number Placeholder 5">
            <a:extLst>
              <a:ext uri="{FF2B5EF4-FFF2-40B4-BE49-F238E27FC236}">
                <a16:creationId xmlns:a16="http://schemas.microsoft.com/office/drawing/2014/main" id="{8055084C-0A8E-45A1-78D6-132D3347B0A9}"/>
              </a:ext>
            </a:extLst>
          </p:cNvPr>
          <p:cNvSpPr>
            <a:spLocks noGrp="1"/>
          </p:cNvSpPr>
          <p:nvPr>
            <p:ph type="sldNum" sz="quarter" idx="12"/>
          </p:nvPr>
        </p:nvSpPr>
        <p:spPr/>
        <p:txBody>
          <a:bodyPr/>
          <a:lstStyle/>
          <a:p>
            <a:fld id="{71BC6402-453E-CC42-9866-F28ACB571C45}" type="slidenum">
              <a:rPr lang="hu-HU" smtClean="0"/>
              <a:t>13</a:t>
            </a:fld>
            <a:endParaRPr lang="hu-HU" dirty="0"/>
          </a:p>
        </p:txBody>
      </p:sp>
      <p:sp>
        <p:nvSpPr>
          <p:cNvPr id="7" name="TextBox 6">
            <a:extLst>
              <a:ext uri="{FF2B5EF4-FFF2-40B4-BE49-F238E27FC236}">
                <a16:creationId xmlns:a16="http://schemas.microsoft.com/office/drawing/2014/main" id="{D41EFF03-767C-000D-E941-D6B40F8E5CF9}"/>
              </a:ext>
            </a:extLst>
          </p:cNvPr>
          <p:cNvSpPr txBox="1"/>
          <p:nvPr/>
        </p:nvSpPr>
        <p:spPr>
          <a:xfrm>
            <a:off x="1245871" y="3928630"/>
            <a:ext cx="5623560" cy="1785104"/>
          </a:xfrm>
          <a:prstGeom prst="rect">
            <a:avLst/>
          </a:prstGeom>
          <a:solidFill>
            <a:schemeClr val="bg1"/>
          </a:solidFill>
          <a:ln>
            <a:solidFill>
              <a:schemeClr val="accent1">
                <a:shade val="15000"/>
              </a:schemeClr>
            </a:solidFill>
          </a:ln>
        </p:spPr>
        <p:txBody>
          <a:bodyPr wrap="square">
            <a:spAutoFit/>
          </a:bodyPr>
          <a:lstStyle/>
          <a:p>
            <a:r>
              <a:rPr lang="en-GB" sz="2200" dirty="0"/>
              <a:t>Many teachers are surprised to come out feeling that they have taught particularly well – is this because they have had to </a:t>
            </a:r>
            <a:r>
              <a:rPr lang="en-GB" sz="2200" b="1" dirty="0"/>
              <a:t>listen and respond to students far more carefully </a:t>
            </a:r>
            <a:r>
              <a:rPr lang="en-GB" sz="2200" dirty="0"/>
              <a:t>than usual?   </a:t>
            </a:r>
          </a:p>
        </p:txBody>
      </p:sp>
      <p:sp>
        <p:nvSpPr>
          <p:cNvPr id="8" name="TextBox 7">
            <a:extLst>
              <a:ext uri="{FF2B5EF4-FFF2-40B4-BE49-F238E27FC236}">
                <a16:creationId xmlns:a16="http://schemas.microsoft.com/office/drawing/2014/main" id="{9CAF9FCE-C6EF-A52E-320B-E8D13F9C8119}"/>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72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936A-279F-8973-2D4C-F259DA56E045}"/>
            </a:ext>
          </a:extLst>
        </p:cNvPr>
        <p:cNvGrpSpPr/>
        <p:nvPr/>
      </p:nvGrpSpPr>
      <p:grpSpPr>
        <a:xfrm>
          <a:off x="0" y="0"/>
          <a:ext cx="0" cy="0"/>
          <a:chOff x="0" y="0"/>
          <a:chExt cx="0" cy="0"/>
        </a:xfrm>
      </p:grpSpPr>
      <p:pic>
        <p:nvPicPr>
          <p:cNvPr id="9" name="Picture 2" descr="Off White Paper Images - Free Download on Freepik">
            <a:extLst>
              <a:ext uri="{FF2B5EF4-FFF2-40B4-BE49-F238E27FC236}">
                <a16:creationId xmlns:a16="http://schemas.microsoft.com/office/drawing/2014/main" id="{61B22737-1B18-0785-E062-4314080A6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163" y="-183141"/>
            <a:ext cx="10845083" cy="7224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1A87B9-4D7B-2545-7555-7B3FA2B36985}"/>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Approaches</a:t>
            </a:r>
            <a:r>
              <a:rPr lang="en-GB" noProof="0" dirty="0">
                <a:latin typeface="Calibri" panose="020F0502020204030204" pitchFamily="34" charset="0"/>
                <a:cs typeface="Calibri" panose="020F0502020204030204" pitchFamily="34" charset="0"/>
              </a:rPr>
              <a:t> </a:t>
            </a:r>
          </a:p>
        </p:txBody>
      </p:sp>
      <p:pic>
        <p:nvPicPr>
          <p:cNvPr id="20482" name="Picture 2" descr="Notebook concept illustration">
            <a:extLst>
              <a:ext uri="{FF2B5EF4-FFF2-40B4-BE49-F238E27FC236}">
                <a16:creationId xmlns:a16="http://schemas.microsoft.com/office/drawing/2014/main" id="{7CF88927-3FD3-E8CA-1DC4-6AAB1D2F2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35813" y="2712549"/>
            <a:ext cx="1391438" cy="13914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ungle Detailed Flat Circular Flat icon | Freepik">
            <a:extLst>
              <a:ext uri="{FF2B5EF4-FFF2-40B4-BE49-F238E27FC236}">
                <a16:creationId xmlns:a16="http://schemas.microsoft.com/office/drawing/2014/main" id="{CC113D78-898B-6A57-4C1C-5CB3C56EA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368" y="2582302"/>
            <a:ext cx="1157656" cy="1157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B5DF57-FFA5-2A86-7EC7-8873FD7BEBB0}"/>
              </a:ext>
            </a:extLst>
          </p:cNvPr>
          <p:cNvPicPr>
            <a:picLocks noChangeAspect="1"/>
          </p:cNvPicPr>
          <p:nvPr/>
        </p:nvPicPr>
        <p:blipFill>
          <a:blip r:embed="rId6"/>
          <a:srcRect l="8699" t="6424" b="14767"/>
          <a:stretch/>
        </p:blipFill>
        <p:spPr>
          <a:xfrm>
            <a:off x="3799295" y="2161063"/>
            <a:ext cx="1738083" cy="974155"/>
          </a:xfrm>
          <a:prstGeom prst="rect">
            <a:avLst/>
          </a:prstGeom>
        </p:spPr>
      </p:pic>
      <p:pic>
        <p:nvPicPr>
          <p:cNvPr id="8" name="Picture 6" descr="Free water stream river illustration">
            <a:extLst>
              <a:ext uri="{FF2B5EF4-FFF2-40B4-BE49-F238E27FC236}">
                <a16:creationId xmlns:a16="http://schemas.microsoft.com/office/drawing/2014/main" id="{7085FDD8-BCCF-557C-9054-B0206A69C1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0354" y="2979890"/>
            <a:ext cx="1452998" cy="924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F750FD-F0DB-FDC7-D4DA-24F2070F4075}"/>
              </a:ext>
            </a:extLst>
          </p:cNvPr>
          <p:cNvSpPr txBox="1"/>
          <p:nvPr/>
        </p:nvSpPr>
        <p:spPr>
          <a:xfrm>
            <a:off x="2331943" y="4230002"/>
            <a:ext cx="1367695" cy="461665"/>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Prepare</a:t>
            </a:r>
            <a:endParaRPr lang="hu-HU" sz="2400" dirty="0"/>
          </a:p>
        </p:txBody>
      </p:sp>
      <p:sp>
        <p:nvSpPr>
          <p:cNvPr id="7" name="TextBox 6">
            <a:extLst>
              <a:ext uri="{FF2B5EF4-FFF2-40B4-BE49-F238E27FC236}">
                <a16:creationId xmlns:a16="http://schemas.microsoft.com/office/drawing/2014/main" id="{2689DA56-FE06-1EA8-252D-AED15FD0C376}"/>
              </a:ext>
            </a:extLst>
          </p:cNvPr>
          <p:cNvSpPr txBox="1"/>
          <p:nvPr/>
        </p:nvSpPr>
        <p:spPr>
          <a:xfrm>
            <a:off x="3686283" y="3309707"/>
            <a:ext cx="1851095" cy="830997"/>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Magic moments</a:t>
            </a:r>
            <a:endParaRPr lang="hu-HU" sz="2400" dirty="0"/>
          </a:p>
        </p:txBody>
      </p:sp>
      <p:sp>
        <p:nvSpPr>
          <p:cNvPr id="10" name="TextBox 9">
            <a:extLst>
              <a:ext uri="{FF2B5EF4-FFF2-40B4-BE49-F238E27FC236}">
                <a16:creationId xmlns:a16="http://schemas.microsoft.com/office/drawing/2014/main" id="{AA0CAC91-57B0-9EF6-91DE-C444D19C331C}"/>
              </a:ext>
            </a:extLst>
          </p:cNvPr>
          <p:cNvSpPr txBox="1"/>
          <p:nvPr/>
        </p:nvSpPr>
        <p:spPr>
          <a:xfrm>
            <a:off x="7474801" y="3950243"/>
            <a:ext cx="1738082" cy="461665"/>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The jungle</a:t>
            </a:r>
            <a:endParaRPr lang="hu-HU" sz="2400" dirty="0"/>
          </a:p>
        </p:txBody>
      </p:sp>
      <p:sp>
        <p:nvSpPr>
          <p:cNvPr id="11" name="TextBox 10">
            <a:extLst>
              <a:ext uri="{FF2B5EF4-FFF2-40B4-BE49-F238E27FC236}">
                <a16:creationId xmlns:a16="http://schemas.microsoft.com/office/drawing/2014/main" id="{A0402718-D81B-B415-5209-66D09FE2D09A}"/>
              </a:ext>
            </a:extLst>
          </p:cNvPr>
          <p:cNvSpPr txBox="1"/>
          <p:nvPr/>
        </p:nvSpPr>
        <p:spPr>
          <a:xfrm>
            <a:off x="5637061" y="3967634"/>
            <a:ext cx="1367695" cy="830997"/>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Go with the flow</a:t>
            </a:r>
            <a:endParaRPr lang="hu-HU" sz="2400" dirty="0"/>
          </a:p>
        </p:txBody>
      </p:sp>
      <p:sp>
        <p:nvSpPr>
          <p:cNvPr id="14" name="TextBox 13">
            <a:extLst>
              <a:ext uri="{FF2B5EF4-FFF2-40B4-BE49-F238E27FC236}">
                <a16:creationId xmlns:a16="http://schemas.microsoft.com/office/drawing/2014/main" id="{3258A33E-8C28-313F-AC16-EDF7DC6B244E}"/>
              </a:ext>
            </a:extLst>
          </p:cNvPr>
          <p:cNvSpPr txBox="1"/>
          <p:nvPr/>
        </p:nvSpPr>
        <p:spPr>
          <a:xfrm>
            <a:off x="419508" y="3510019"/>
            <a:ext cx="1644261" cy="830997"/>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3 ingredients</a:t>
            </a:r>
            <a:endParaRPr lang="hu-HU" sz="2400" dirty="0"/>
          </a:p>
        </p:txBody>
      </p:sp>
      <p:sp>
        <p:nvSpPr>
          <p:cNvPr id="3" name="Slide Number Placeholder 2">
            <a:extLst>
              <a:ext uri="{FF2B5EF4-FFF2-40B4-BE49-F238E27FC236}">
                <a16:creationId xmlns:a16="http://schemas.microsoft.com/office/drawing/2014/main" id="{E05E13E1-100E-DAE2-C004-1E5CC591CBF2}"/>
              </a:ext>
            </a:extLst>
          </p:cNvPr>
          <p:cNvSpPr>
            <a:spLocks noGrp="1"/>
          </p:cNvSpPr>
          <p:nvPr>
            <p:ph type="sldNum" sz="quarter" idx="12"/>
          </p:nvPr>
        </p:nvSpPr>
        <p:spPr/>
        <p:txBody>
          <a:bodyPr/>
          <a:lstStyle/>
          <a:p>
            <a:fld id="{71BC6402-453E-CC42-9866-F28ACB571C45}" type="slidenum">
              <a:rPr lang="hu-HU" smtClean="0"/>
              <a:t>14</a:t>
            </a:fld>
            <a:endParaRPr lang="hu-HU" dirty="0"/>
          </a:p>
        </p:txBody>
      </p:sp>
      <p:sp>
        <p:nvSpPr>
          <p:cNvPr id="13" name="TextBox 12">
            <a:extLst>
              <a:ext uri="{FF2B5EF4-FFF2-40B4-BE49-F238E27FC236}">
                <a16:creationId xmlns:a16="http://schemas.microsoft.com/office/drawing/2014/main" id="{CCF7F765-C786-D319-169C-C1F314126D81}"/>
              </a:ext>
            </a:extLst>
          </p:cNvPr>
          <p:cNvSpPr txBox="1"/>
          <p:nvPr/>
        </p:nvSpPr>
        <p:spPr>
          <a:xfrm>
            <a:off x="601129" y="2331720"/>
            <a:ext cx="1109199" cy="120032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GB" b="1" dirty="0">
              <a:solidFill>
                <a:schemeClr val="bg1"/>
              </a:solidFill>
              <a:latin typeface="Calibri" panose="020F0502020204030204" pitchFamily="34" charset="0"/>
              <a:cs typeface="Calibri" panose="020F0502020204030204" pitchFamily="34" charset="0"/>
            </a:endParaRPr>
          </a:p>
          <a:p>
            <a:pPr algn="ctr"/>
            <a:r>
              <a:rPr lang="en-GB" sz="3600" b="1" dirty="0">
                <a:solidFill>
                  <a:schemeClr val="bg1"/>
                </a:solidFill>
                <a:latin typeface="Calibri" panose="020F0502020204030204" pitchFamily="34" charset="0"/>
                <a:cs typeface="Calibri" panose="020F0502020204030204" pitchFamily="34" charset="0"/>
              </a:rPr>
              <a:t>ARC</a:t>
            </a:r>
          </a:p>
          <a:p>
            <a:pPr algn="ctr"/>
            <a:endParaRPr lang="hu-HU" b="1" dirty="0">
              <a:solidFill>
                <a:schemeClr val="bg1"/>
              </a:solidFill>
            </a:endParaRPr>
          </a:p>
        </p:txBody>
      </p:sp>
      <p:pic>
        <p:nvPicPr>
          <p:cNvPr id="12" name="Picture 14" descr="Changes to the 30% ruling 2019 - maximum term reduced - Expatax">
            <a:extLst>
              <a:ext uri="{FF2B5EF4-FFF2-40B4-BE49-F238E27FC236}">
                <a16:creationId xmlns:a16="http://schemas.microsoft.com/office/drawing/2014/main" id="{1641F9A9-8F1E-5CEF-C412-A89219D08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235" y="5054268"/>
            <a:ext cx="930093" cy="930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DEC0EE1-24C6-3C28-6063-06EBC3189143}"/>
              </a:ext>
            </a:extLst>
          </p:cNvPr>
          <p:cNvSpPr txBox="1"/>
          <p:nvPr/>
        </p:nvSpPr>
        <p:spPr>
          <a:xfrm>
            <a:off x="1710328" y="4871033"/>
            <a:ext cx="1644261" cy="1200329"/>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My 30+30+30 rule</a:t>
            </a:r>
            <a:endParaRPr lang="hu-HU" sz="2400" dirty="0"/>
          </a:p>
        </p:txBody>
      </p:sp>
      <p:sp>
        <p:nvSpPr>
          <p:cNvPr id="17" name="Rectangle 16">
            <a:extLst>
              <a:ext uri="{FF2B5EF4-FFF2-40B4-BE49-F238E27FC236}">
                <a16:creationId xmlns:a16="http://schemas.microsoft.com/office/drawing/2014/main" id="{0A5A84B0-9EF8-4CB3-911D-FEF7EFB513A6}"/>
              </a:ext>
            </a:extLst>
          </p:cNvPr>
          <p:cNvSpPr/>
          <p:nvPr/>
        </p:nvSpPr>
        <p:spPr>
          <a:xfrm>
            <a:off x="628650" y="4856975"/>
            <a:ext cx="2596468" cy="1343638"/>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TextBox 17">
            <a:extLst>
              <a:ext uri="{FF2B5EF4-FFF2-40B4-BE49-F238E27FC236}">
                <a16:creationId xmlns:a16="http://schemas.microsoft.com/office/drawing/2014/main" id="{F26E8F02-2A10-3A84-8158-802CC160164B}"/>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1464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075E-EAE6-AB04-2C02-DBE9B81E2F2E}"/>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749F69D-FCF7-41A4-979C-2EB1C5CB3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4855DA-5830-8D9B-037D-BB074D0EC41D}"/>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10 must-haves for 1:1 </a:t>
            </a:r>
            <a:r>
              <a:rPr lang="en-GB" noProof="0" dirty="0">
                <a:solidFill>
                  <a:srgbClr val="FF0000"/>
                </a:solidFill>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E4505515-17D4-6F65-7FE0-E1163337CE8A}"/>
              </a:ext>
            </a:extLst>
          </p:cNvPr>
          <p:cNvSpPr>
            <a:spLocks noGrp="1"/>
          </p:cNvSpPr>
          <p:nvPr>
            <p:ph idx="1"/>
          </p:nvPr>
        </p:nvSpPr>
        <p:spPr>
          <a:xfrm>
            <a:off x="628650" y="1858617"/>
            <a:ext cx="3829052" cy="4318346"/>
          </a:xfrm>
        </p:spPr>
        <p:txBody>
          <a:bodyPr>
            <a:normAutofit/>
          </a:bodyPr>
          <a:lstStyle/>
          <a:p>
            <a:r>
              <a:rPr lang="en-GB" sz="2400" dirty="0">
                <a:latin typeface="Calibri" panose="020F0502020204030204" pitchFamily="34" charset="0"/>
                <a:cs typeface="Calibri" panose="020F0502020204030204" pitchFamily="34" charset="0"/>
              </a:rPr>
              <a:t>notes: previous lesson</a:t>
            </a:r>
          </a:p>
          <a:p>
            <a:r>
              <a:rPr lang="en-GB" sz="2400" dirty="0">
                <a:latin typeface="Calibri" panose="020F0502020204030204" pitchFamily="34" charset="0"/>
                <a:cs typeface="Calibri" panose="020F0502020204030204" pitchFamily="34" charset="0"/>
              </a:rPr>
              <a:t>3-column feedback sheet *</a:t>
            </a:r>
          </a:p>
          <a:p>
            <a:r>
              <a:rPr lang="en-GB" sz="2400" dirty="0">
                <a:latin typeface="Calibri" panose="020F0502020204030204" pitchFamily="34" charset="0"/>
                <a:cs typeface="Calibri" panose="020F0502020204030204" pitchFamily="34" charset="0"/>
              </a:rPr>
              <a:t>revision activity</a:t>
            </a:r>
          </a:p>
          <a:p>
            <a:r>
              <a:rPr lang="en-GB" sz="2400" dirty="0">
                <a:latin typeface="Calibri" panose="020F0502020204030204" pitchFamily="34" charset="0"/>
                <a:cs typeface="Calibri" panose="020F0502020204030204" pitchFamily="34" charset="0"/>
              </a:rPr>
              <a:t>questions</a:t>
            </a:r>
          </a:p>
          <a:p>
            <a:r>
              <a:rPr lang="en-GB" sz="2400" dirty="0">
                <a:latin typeface="Calibri" panose="020F0502020204030204" pitchFamily="34" charset="0"/>
                <a:cs typeface="Calibri" panose="020F0502020204030204" pitchFamily="34" charset="0"/>
              </a:rPr>
              <a:t>a “here &amp; now” text</a:t>
            </a:r>
          </a:p>
          <a:p>
            <a:pPr marL="0" indent="0">
              <a:buNone/>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85D782C4-48B6-C331-2B80-C48BB00BBF19}"/>
              </a:ext>
            </a:extLst>
          </p:cNvPr>
          <p:cNvSpPr txBox="1">
            <a:spLocks/>
          </p:cNvSpPr>
          <p:nvPr/>
        </p:nvSpPr>
        <p:spPr>
          <a:xfrm>
            <a:off x="4686299" y="1858617"/>
            <a:ext cx="4457701" cy="2782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panose="020F0502020204030204" pitchFamily="34" charset="0"/>
                <a:cs typeface="Calibri" panose="020F0502020204030204" pitchFamily="34" charset="0"/>
              </a:rPr>
              <a:t>a recording device</a:t>
            </a:r>
          </a:p>
          <a:p>
            <a:r>
              <a:rPr lang="en-GB" sz="2400" dirty="0">
                <a:latin typeface="Calibri" panose="020F0502020204030204" pitchFamily="34" charset="0"/>
                <a:cs typeface="Calibri" panose="020F0502020204030204" pitchFamily="34" charset="0"/>
              </a:rPr>
              <a:t>Google docs to share</a:t>
            </a:r>
          </a:p>
          <a:p>
            <a:r>
              <a:rPr lang="en-GB" sz="2400" dirty="0">
                <a:latin typeface="Calibri" panose="020F0502020204030204" pitchFamily="34" charset="0"/>
                <a:cs typeface="Calibri" panose="020F0502020204030204" pitchFamily="34" charset="0"/>
              </a:rPr>
              <a:t>online dictionary</a:t>
            </a:r>
          </a:p>
          <a:p>
            <a:r>
              <a:rPr lang="en-GB" sz="2400" dirty="0">
                <a:latin typeface="Calibri" panose="020F0502020204030204" pitchFamily="34" charset="0"/>
                <a:cs typeface="Calibri" panose="020F0502020204030204" pitchFamily="34" charset="0"/>
              </a:rPr>
              <a:t>a feedback question / form</a:t>
            </a:r>
          </a:p>
          <a:p>
            <a:r>
              <a:rPr lang="en-GB" sz="1800" i="1" dirty="0" err="1">
                <a:latin typeface="Calibri" panose="020F0502020204030204" pitchFamily="34" charset="0"/>
                <a:cs typeface="Calibri" panose="020F0502020204030204" pitchFamily="34" charset="0"/>
              </a:rPr>
              <a:t>post-its</a:t>
            </a:r>
            <a:r>
              <a:rPr lang="en-GB" sz="1800" i="1" dirty="0">
                <a:latin typeface="Calibri" panose="020F0502020204030204" pitchFamily="34" charset="0"/>
                <a:cs typeface="Calibri" panose="020F0502020204030204" pitchFamily="34" charset="0"/>
              </a:rPr>
              <a:t> / coloured pens / blank paper	</a:t>
            </a:r>
          </a:p>
          <a:p>
            <a:endParaRPr lang="en-GB" sz="2400" dirty="0">
              <a:latin typeface="Calibri" panose="020F0502020204030204" pitchFamily="34" charset="0"/>
              <a:cs typeface="Calibri" panose="020F0502020204030204" pitchFamily="34" charset="0"/>
            </a:endParaRPr>
          </a:p>
          <a:p>
            <a:endParaRPr lang="hu-HU" dirty="0"/>
          </a:p>
        </p:txBody>
      </p:sp>
      <p:sp>
        <p:nvSpPr>
          <p:cNvPr id="4" name="Slide Number Placeholder 3">
            <a:extLst>
              <a:ext uri="{FF2B5EF4-FFF2-40B4-BE49-F238E27FC236}">
                <a16:creationId xmlns:a16="http://schemas.microsoft.com/office/drawing/2014/main" id="{E2E95802-6F59-BF49-A74E-B492F2DC0B9C}"/>
              </a:ext>
            </a:extLst>
          </p:cNvPr>
          <p:cNvSpPr>
            <a:spLocks noGrp="1"/>
          </p:cNvSpPr>
          <p:nvPr>
            <p:ph type="sldNum" sz="quarter" idx="12"/>
          </p:nvPr>
        </p:nvSpPr>
        <p:spPr/>
        <p:txBody>
          <a:bodyPr/>
          <a:lstStyle/>
          <a:p>
            <a:fld id="{71BC6402-453E-CC42-9866-F28ACB571C45}" type="slidenum">
              <a:rPr lang="hu-HU" smtClean="0"/>
              <a:t>15</a:t>
            </a:fld>
            <a:endParaRPr lang="hu-HU" dirty="0"/>
          </a:p>
        </p:txBody>
      </p:sp>
      <p:sp>
        <p:nvSpPr>
          <p:cNvPr id="5" name="Rectangle 4">
            <a:extLst>
              <a:ext uri="{FF2B5EF4-FFF2-40B4-BE49-F238E27FC236}">
                <a16:creationId xmlns:a16="http://schemas.microsoft.com/office/drawing/2014/main" id="{AA33CFF4-544E-F9F8-1CD3-F0D6431C21C2}"/>
              </a:ext>
            </a:extLst>
          </p:cNvPr>
          <p:cNvSpPr/>
          <p:nvPr/>
        </p:nvSpPr>
        <p:spPr>
          <a:xfrm>
            <a:off x="628650" y="4856975"/>
            <a:ext cx="2596468" cy="1343638"/>
          </a:xfrm>
          <a:prstGeom prst="rect">
            <a:avLst/>
          </a:prstGeom>
          <a:no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14" descr="Changes to the 30% ruling 2019 - maximum term reduced - Expatax">
            <a:extLst>
              <a:ext uri="{FF2B5EF4-FFF2-40B4-BE49-F238E27FC236}">
                <a16:creationId xmlns:a16="http://schemas.microsoft.com/office/drawing/2014/main" id="{6CA6021A-E28D-FA0C-6AB7-4ABCE2A832B9}"/>
              </a:ext>
            </a:extLst>
          </p:cNvPr>
          <p:cNvPicPr>
            <a:picLocks noChangeAspect="1" noChangeArrowheads="1"/>
          </p:cNvPicPr>
          <p:nvPr/>
        </p:nvPicPr>
        <p:blipFill>
          <a:blip r:embed="rId4">
            <a:alphaModFix amt="72000"/>
            <a:extLst>
              <a:ext uri="{28A0092B-C50C-407E-A947-70E740481C1C}">
                <a14:useLocalDpi xmlns:a14="http://schemas.microsoft.com/office/drawing/2010/main" val="0"/>
              </a:ext>
            </a:extLst>
          </a:blip>
          <a:srcRect/>
          <a:stretch>
            <a:fillRect/>
          </a:stretch>
        </p:blipFill>
        <p:spPr bwMode="auto">
          <a:xfrm>
            <a:off x="780235" y="5054268"/>
            <a:ext cx="930093" cy="9300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D016F7-4D7C-7E45-81F6-DC2D6C4EE605}"/>
              </a:ext>
            </a:extLst>
          </p:cNvPr>
          <p:cNvSpPr txBox="1"/>
          <p:nvPr/>
        </p:nvSpPr>
        <p:spPr>
          <a:xfrm>
            <a:off x="1710328" y="4871033"/>
            <a:ext cx="1644261" cy="1200329"/>
          </a:xfrm>
          <a:prstGeom prst="rect">
            <a:avLst/>
          </a:prstGeom>
          <a:noFill/>
        </p:spPr>
        <p:txBody>
          <a:bodyPr wrap="square">
            <a:spAutoFit/>
          </a:bodyPr>
          <a:lstStyle/>
          <a:p>
            <a:pPr algn="ctr"/>
            <a:r>
              <a:rPr lang="en-GB" sz="2400" dirty="0">
                <a:solidFill>
                  <a:schemeClr val="bg1">
                    <a:lumMod val="50000"/>
                  </a:schemeClr>
                </a:solidFill>
                <a:latin typeface="Calibri" panose="020F0502020204030204" pitchFamily="34" charset="0"/>
                <a:cs typeface="Calibri" panose="020F0502020204030204" pitchFamily="34" charset="0"/>
              </a:rPr>
              <a:t>My 30+30+30 rule</a:t>
            </a:r>
            <a:endParaRPr lang="hu-HU" sz="2400" dirty="0">
              <a:solidFill>
                <a:schemeClr val="bg1">
                  <a:lumMod val="50000"/>
                </a:schemeClr>
              </a:solidFill>
            </a:endParaRPr>
          </a:p>
        </p:txBody>
      </p:sp>
    </p:spTree>
    <p:extLst>
      <p:ext uri="{BB962C8B-B14F-4D97-AF65-F5344CB8AC3E}">
        <p14:creationId xmlns:p14="http://schemas.microsoft.com/office/powerpoint/2010/main" val="13958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36DE-B4EF-3C62-2215-94A964308CC6}"/>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15340F87-38A3-0061-E07E-FFA141823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42042"/>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BB88B-ED54-8CE1-81C4-71EE0A6865BB}"/>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On-going feedback (T &gt; S)</a:t>
            </a:r>
          </a:p>
        </p:txBody>
      </p:sp>
      <p:sp>
        <p:nvSpPr>
          <p:cNvPr id="3" name="Content Placeholder 2">
            <a:extLst>
              <a:ext uri="{FF2B5EF4-FFF2-40B4-BE49-F238E27FC236}">
                <a16:creationId xmlns:a16="http://schemas.microsoft.com/office/drawing/2014/main" id="{A50055DA-EB74-1A35-718B-87DEF400E89D}"/>
              </a:ext>
            </a:extLst>
          </p:cNvPr>
          <p:cNvSpPr>
            <a:spLocks noGrp="1"/>
          </p:cNvSpPr>
          <p:nvPr>
            <p:ph idx="1"/>
          </p:nvPr>
        </p:nvSpPr>
        <p:spPr/>
        <p:txBody>
          <a:bodyPr>
            <a:normAutofit/>
          </a:bodyPr>
          <a:lstStyle/>
          <a:p>
            <a:pPr marL="514350" indent="-514350">
              <a:buAutoNum type="alphaLcParenR"/>
            </a:pPr>
            <a:r>
              <a:rPr lang="en-GB" dirty="0">
                <a:latin typeface="Calibri" panose="020F0502020204030204" pitchFamily="34" charset="0"/>
                <a:cs typeface="Calibri" panose="020F0502020204030204" pitchFamily="34" charset="0"/>
              </a:rPr>
              <a:t>off-screen (columns 1+2)</a:t>
            </a:r>
          </a:p>
          <a:p>
            <a:pPr marL="514350" indent="-514350">
              <a:buAutoNum type="alphaLcParenR"/>
            </a:pPr>
            <a:endParaRPr lang="en-GB" dirty="0">
              <a:latin typeface="Calibri" panose="020F0502020204030204" pitchFamily="34" charset="0"/>
              <a:cs typeface="Calibri" panose="020F0502020204030204" pitchFamily="34" charset="0"/>
            </a:endParaRPr>
          </a:p>
          <a:p>
            <a:pPr marL="514350" indent="-514350">
              <a:buAutoNum type="alphaLcParenR"/>
            </a:pPr>
            <a:endParaRPr lang="en-GB" dirty="0">
              <a:latin typeface="Calibri" panose="020F0502020204030204" pitchFamily="34" charset="0"/>
              <a:cs typeface="Calibri" panose="020F0502020204030204" pitchFamily="34" charset="0"/>
            </a:endParaRPr>
          </a:p>
          <a:p>
            <a:pPr marL="514350" indent="-514350">
              <a:buAutoNum type="alphaLcParenR"/>
            </a:pPr>
            <a:endParaRPr lang="en-GB" dirty="0">
              <a:latin typeface="Calibri" panose="020F0502020204030204" pitchFamily="34" charset="0"/>
              <a:cs typeface="Calibri" panose="020F0502020204030204" pitchFamily="34" charset="0"/>
            </a:endParaRPr>
          </a:p>
          <a:p>
            <a:pPr marL="514350" indent="-514350">
              <a:buAutoNum type="alphaLcParenR"/>
            </a:pPr>
            <a:endParaRPr lang="en-GB" dirty="0">
              <a:latin typeface="Calibri" panose="020F0502020204030204" pitchFamily="34" charset="0"/>
              <a:cs typeface="Calibri" panose="020F0502020204030204" pitchFamily="34" charset="0"/>
            </a:endParaRPr>
          </a:p>
          <a:p>
            <a:pPr marL="514350" indent="-514350">
              <a:buAutoNum type="alphaLcParenR"/>
            </a:pPr>
            <a:r>
              <a:rPr lang="en-GB" dirty="0">
                <a:latin typeface="Calibri" panose="020F0502020204030204" pitchFamily="34" charset="0"/>
                <a:cs typeface="Calibri" panose="020F0502020204030204" pitchFamily="34" charset="0"/>
              </a:rPr>
              <a:t>Shared-screen – working on column 3</a:t>
            </a:r>
          </a:p>
          <a:p>
            <a:pPr marL="0" indent="0">
              <a:buNone/>
            </a:pPr>
            <a:r>
              <a:rPr lang="en-GB" i="1" dirty="0">
                <a:latin typeface="Calibri" panose="020F0502020204030204" pitchFamily="34" charset="0"/>
                <a:cs typeface="Calibri" panose="020F0502020204030204" pitchFamily="34" charset="0"/>
              </a:rPr>
              <a:t>      </a:t>
            </a:r>
            <a:r>
              <a:rPr lang="en-GB" i="1" dirty="0">
                <a:solidFill>
                  <a:schemeClr val="bg1">
                    <a:lumMod val="50000"/>
                  </a:schemeClr>
                </a:solidFill>
                <a:latin typeface="Calibri" panose="020F0502020204030204" pitchFamily="34" charset="0"/>
                <a:cs typeface="Calibri" panose="020F0502020204030204" pitchFamily="34" charset="0"/>
              </a:rPr>
              <a:t>Language in columns 2+3 often become input </a:t>
            </a:r>
            <a:br>
              <a:rPr lang="en-GB" i="1" dirty="0">
                <a:solidFill>
                  <a:schemeClr val="bg1">
                    <a:lumMod val="50000"/>
                  </a:schemeClr>
                </a:solidFill>
                <a:latin typeface="Calibri" panose="020F0502020204030204" pitchFamily="34" charset="0"/>
                <a:cs typeface="Calibri" panose="020F0502020204030204" pitchFamily="34" charset="0"/>
              </a:rPr>
            </a:br>
            <a:r>
              <a:rPr lang="en-GB" i="1" dirty="0">
                <a:solidFill>
                  <a:schemeClr val="bg1">
                    <a:lumMod val="50000"/>
                  </a:schemeClr>
                </a:solidFill>
                <a:latin typeface="Calibri" panose="020F0502020204030204" pitchFamily="34" charset="0"/>
                <a:cs typeface="Calibri" panose="020F0502020204030204" pitchFamily="34" charset="0"/>
              </a:rPr>
              <a:t>       for next time</a:t>
            </a:r>
          </a:p>
        </p:txBody>
      </p:sp>
      <p:pic>
        <p:nvPicPr>
          <p:cNvPr id="4" name="Picture 3">
            <a:extLst>
              <a:ext uri="{FF2B5EF4-FFF2-40B4-BE49-F238E27FC236}">
                <a16:creationId xmlns:a16="http://schemas.microsoft.com/office/drawing/2014/main" id="{A189A896-ACE7-F6AE-4E7F-9A361986D5F4}"/>
              </a:ext>
            </a:extLst>
          </p:cNvPr>
          <p:cNvPicPr>
            <a:picLocks noChangeAspect="1"/>
          </p:cNvPicPr>
          <p:nvPr/>
        </p:nvPicPr>
        <p:blipFill>
          <a:blip r:embed="rId4"/>
          <a:stretch>
            <a:fillRect/>
          </a:stretch>
        </p:blipFill>
        <p:spPr>
          <a:xfrm>
            <a:off x="177164" y="2435144"/>
            <a:ext cx="8789670" cy="1566150"/>
          </a:xfrm>
          <a:prstGeom prst="rect">
            <a:avLst/>
          </a:prstGeom>
        </p:spPr>
      </p:pic>
      <p:sp>
        <p:nvSpPr>
          <p:cNvPr id="5" name="Slide Number Placeholder 4">
            <a:extLst>
              <a:ext uri="{FF2B5EF4-FFF2-40B4-BE49-F238E27FC236}">
                <a16:creationId xmlns:a16="http://schemas.microsoft.com/office/drawing/2014/main" id="{BDFCF991-C066-6E46-3B92-6953FCC23B6D}"/>
              </a:ext>
            </a:extLst>
          </p:cNvPr>
          <p:cNvSpPr>
            <a:spLocks noGrp="1"/>
          </p:cNvSpPr>
          <p:nvPr>
            <p:ph type="sldNum" sz="quarter" idx="12"/>
          </p:nvPr>
        </p:nvSpPr>
        <p:spPr/>
        <p:txBody>
          <a:bodyPr/>
          <a:lstStyle/>
          <a:p>
            <a:fld id="{71BC6402-453E-CC42-9866-F28ACB571C45}" type="slidenum">
              <a:rPr lang="hu-HU" smtClean="0"/>
              <a:t>16</a:t>
            </a:fld>
            <a:endParaRPr lang="hu-HU" dirty="0"/>
          </a:p>
        </p:txBody>
      </p:sp>
    </p:spTree>
    <p:extLst>
      <p:ext uri="{BB962C8B-B14F-4D97-AF65-F5344CB8AC3E}">
        <p14:creationId xmlns:p14="http://schemas.microsoft.com/office/powerpoint/2010/main" val="313689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2E88-2AF8-94D2-3A12-420FBE446A19}"/>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36746D33-2E2C-8B6E-4C7D-47673051F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25" y="-42042"/>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DBC8F1-399F-07EF-6723-90B62EF0E876}"/>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3 cases studies:  </a:t>
            </a:r>
          </a:p>
        </p:txBody>
      </p:sp>
      <p:sp>
        <p:nvSpPr>
          <p:cNvPr id="3" name="Content Placeholder 2">
            <a:extLst>
              <a:ext uri="{FF2B5EF4-FFF2-40B4-BE49-F238E27FC236}">
                <a16:creationId xmlns:a16="http://schemas.microsoft.com/office/drawing/2014/main" id="{5DAC89CC-A1C6-56EA-28A5-4FA418DB5236}"/>
              </a:ext>
            </a:extLst>
          </p:cNvPr>
          <p:cNvSpPr>
            <a:spLocks noGrp="1"/>
          </p:cNvSpPr>
          <p:nvPr>
            <p:ph idx="1"/>
          </p:nvPr>
        </p:nvSpPr>
        <p:spPr>
          <a:xfrm>
            <a:off x="634365" y="1705962"/>
            <a:ext cx="3771900" cy="985896"/>
          </a:xfrm>
        </p:spPr>
        <p:txBody>
          <a:bodyPr/>
          <a:lstStyle/>
          <a:p>
            <a:pPr marL="0" indent="0">
              <a:buNone/>
            </a:pPr>
            <a:r>
              <a:rPr lang="en-GB" sz="2400" noProof="0" dirty="0">
                <a:latin typeface="Calibri" panose="020F0502020204030204" pitchFamily="34" charset="0"/>
                <a:cs typeface="Calibri" panose="020F0502020204030204" pitchFamily="34" charset="0"/>
              </a:rPr>
              <a:t>1. Leo, pre-inter</a:t>
            </a:r>
            <a:r>
              <a:rPr lang="en-GB" sz="2400" dirty="0">
                <a:latin typeface="Calibri" panose="020F0502020204030204" pitchFamily="34" charset="0"/>
                <a:cs typeface="Calibri" panose="020F0502020204030204" pitchFamily="34" charset="0"/>
              </a:rPr>
              <a:t>mediate</a:t>
            </a:r>
          </a:p>
          <a:p>
            <a:pPr marL="0" indent="0">
              <a:buNone/>
            </a:pPr>
            <a:r>
              <a:rPr lang="en-GB" sz="2400" i="1" dirty="0">
                <a:latin typeface="Calibri" panose="020F0502020204030204" pitchFamily="34" charset="0"/>
                <a:cs typeface="Calibri" panose="020F0502020204030204" pitchFamily="34" charset="0"/>
              </a:rPr>
              <a:t>Technician at Hungarian TV</a:t>
            </a:r>
          </a:p>
          <a:p>
            <a:pPr marL="0" indent="0">
              <a:buNone/>
            </a:pPr>
            <a:endParaRPr lang="en-GB"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p:txBody>
      </p:sp>
      <p:pic>
        <p:nvPicPr>
          <p:cNvPr id="4" name="Picture 2" descr="Free boy face head vector">
            <a:extLst>
              <a:ext uri="{FF2B5EF4-FFF2-40B4-BE49-F238E27FC236}">
                <a16:creationId xmlns:a16="http://schemas.microsoft.com/office/drawing/2014/main" id="{4FB3B048-DDC7-9D06-4777-C97CAE660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583" y="1684979"/>
            <a:ext cx="652366" cy="7331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1AE3C53-CCFD-2C34-667E-AE389E2B1E84}"/>
              </a:ext>
            </a:extLst>
          </p:cNvPr>
          <p:cNvSpPr>
            <a:spLocks noGrp="1"/>
          </p:cNvSpPr>
          <p:nvPr>
            <p:ph type="sldNum" sz="quarter" idx="12"/>
          </p:nvPr>
        </p:nvSpPr>
        <p:spPr/>
        <p:txBody>
          <a:bodyPr/>
          <a:lstStyle/>
          <a:p>
            <a:fld id="{71BC6402-453E-CC42-9866-F28ACB571C45}" type="slidenum">
              <a:rPr lang="hu-HU" smtClean="0"/>
              <a:t>17</a:t>
            </a:fld>
            <a:endParaRPr lang="hu-HU" dirty="0"/>
          </a:p>
        </p:txBody>
      </p:sp>
      <p:sp>
        <p:nvSpPr>
          <p:cNvPr id="6" name="Title 1">
            <a:extLst>
              <a:ext uri="{FF2B5EF4-FFF2-40B4-BE49-F238E27FC236}">
                <a16:creationId xmlns:a16="http://schemas.microsoft.com/office/drawing/2014/main" id="{BA113C84-2D61-FB94-B147-D40DC48B6DA8}"/>
              </a:ext>
            </a:extLst>
          </p:cNvPr>
          <p:cNvSpPr txBox="1">
            <a:spLocks/>
          </p:cNvSpPr>
          <p:nvPr/>
        </p:nvSpPr>
        <p:spPr>
          <a:xfrm>
            <a:off x="628650" y="3375767"/>
            <a:ext cx="7886700" cy="1935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20000"/>
              </a:lnSpc>
              <a:buNone/>
            </a:pPr>
            <a:r>
              <a:rPr lang="en-GB" sz="2400" dirty="0">
                <a:latin typeface="Calibri" panose="020F0502020204030204" pitchFamily="34" charset="0"/>
                <a:cs typeface="Calibri" panose="020F0502020204030204" pitchFamily="34" charset="0"/>
              </a:rPr>
              <a:t>3. David, advanced </a:t>
            </a:r>
            <a:r>
              <a:rPr lang="en-GB" sz="2400" i="1" dirty="0">
                <a:latin typeface="Calibri" panose="020F0502020204030204" pitchFamily="34" charset="0"/>
                <a:cs typeface="Calibri" panose="020F0502020204030204" pitchFamily="34" charset="0"/>
              </a:rPr>
              <a:t>Researcher in Neuroscience:</a:t>
            </a:r>
          </a:p>
          <a:p>
            <a:pPr>
              <a:lnSpc>
                <a:spcPct val="120000"/>
              </a:lnSpc>
            </a:pPr>
            <a:r>
              <a:rPr lang="en-GB" sz="2400" i="1" dirty="0">
                <a:latin typeface="Calibri" panose="020F0502020204030204" pitchFamily="34" charset="0"/>
                <a:cs typeface="Calibri" panose="020F0502020204030204" pitchFamily="34" charset="0"/>
              </a:rPr>
              <a:t>Budapest ELTE Univ.; Lyon; Univ. de Las Palmas  </a:t>
            </a:r>
            <a:endParaRPr lang="en-GB"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01AE81-2DC1-96C0-6E3A-263D68E8EAA0}"/>
              </a:ext>
            </a:extLst>
          </p:cNvPr>
          <p:cNvSpPr txBox="1"/>
          <p:nvPr/>
        </p:nvSpPr>
        <p:spPr>
          <a:xfrm>
            <a:off x="628650" y="2843061"/>
            <a:ext cx="7532370" cy="830997"/>
          </a:xfrm>
          <a:prstGeom prst="rect">
            <a:avLst/>
          </a:prstGeom>
          <a:noFill/>
        </p:spPr>
        <p:txBody>
          <a:bodyPr wrap="square">
            <a:spAutoFit/>
          </a:bodyPr>
          <a:lstStyle/>
          <a:p>
            <a:pPr marL="0" indent="0">
              <a:buNone/>
            </a:pPr>
            <a:r>
              <a:rPr lang="en-GB" sz="2400" noProof="0" dirty="0">
                <a:latin typeface="Calibri" panose="020F0502020204030204" pitchFamily="34" charset="0"/>
                <a:cs typeface="Calibri" panose="020F0502020204030204" pitchFamily="34" charset="0"/>
              </a:rPr>
              <a:t>2. </a:t>
            </a:r>
            <a:r>
              <a:rPr lang="en-GB" sz="2400" dirty="0">
                <a:latin typeface="Calibri" panose="020F0502020204030204" pitchFamily="34" charset="0"/>
                <a:cs typeface="Calibri" panose="020F0502020204030204" pitchFamily="34" charset="0"/>
              </a:rPr>
              <a:t>Ali, upper-intermediate</a:t>
            </a:r>
          </a:p>
          <a:p>
            <a:pPr marL="0" indent="0">
              <a:buNone/>
            </a:pPr>
            <a:r>
              <a:rPr lang="en-GB" sz="2400" i="1" dirty="0">
                <a:latin typeface="Calibri" panose="020F0502020204030204" pitchFamily="34" charset="0"/>
                <a:cs typeface="Calibri" panose="020F0502020204030204" pitchFamily="34" charset="0"/>
              </a:rPr>
              <a:t>Prep for a Fulbright scholarship to the US (Utah)</a:t>
            </a:r>
          </a:p>
        </p:txBody>
      </p:sp>
      <p:pic>
        <p:nvPicPr>
          <p:cNvPr id="9" name="Picture 4" descr="Free actress beauty face illustration">
            <a:extLst>
              <a:ext uri="{FF2B5EF4-FFF2-40B4-BE49-F238E27FC236}">
                <a16:creationId xmlns:a16="http://schemas.microsoft.com/office/drawing/2014/main" id="{DCE07EAD-6583-75D2-1DE1-A5E2EE40A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949" y="2494637"/>
            <a:ext cx="695821" cy="756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lat-hand drawn hair loss stages illustration">
            <a:extLst>
              <a:ext uri="{FF2B5EF4-FFF2-40B4-BE49-F238E27FC236}">
                <a16:creationId xmlns:a16="http://schemas.microsoft.com/office/drawing/2014/main" id="{857520B6-2A6E-8BDF-09CA-B845AF2468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48" t="9931" r="55217" b="60000"/>
          <a:stretch/>
        </p:blipFill>
        <p:spPr bwMode="auto">
          <a:xfrm>
            <a:off x="6870351" y="4037394"/>
            <a:ext cx="841093" cy="8309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hopping bag Generic color fill icon | Freepik">
            <a:extLst>
              <a:ext uri="{FF2B5EF4-FFF2-40B4-BE49-F238E27FC236}">
                <a16:creationId xmlns:a16="http://schemas.microsoft.com/office/drawing/2014/main" id="{DB310062-4A21-8DE5-5487-0E13ABD3E8C8}"/>
              </a:ext>
            </a:extLst>
          </p:cNvPr>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flipH="1">
            <a:off x="7739531" y="4977246"/>
            <a:ext cx="1224683" cy="122468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0275E845-CB37-4875-F9EE-78139A895C32}"/>
              </a:ext>
            </a:extLst>
          </p:cNvPr>
          <p:cNvSpPr txBox="1">
            <a:spLocks/>
          </p:cNvSpPr>
          <p:nvPr/>
        </p:nvSpPr>
        <p:spPr>
          <a:xfrm>
            <a:off x="6243967" y="1755765"/>
            <a:ext cx="2246231" cy="500656"/>
          </a:xfrm>
          <a:prstGeom prst="rect">
            <a:avLst/>
          </a:prstGeom>
          <a:ln>
            <a:solidFill>
              <a:schemeClr val="accent1">
                <a:shade val="1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Calibri" panose="020F0502020204030204" pitchFamily="34" charset="0"/>
                <a:cs typeface="Calibri" panose="020F0502020204030204" pitchFamily="34" charset="0"/>
              </a:rPr>
              <a:t>&gt; His weekend</a:t>
            </a:r>
            <a:endParaRPr lang="en-GB" dirty="0">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AAC542EB-F5E6-8264-56DE-179FA61D012D}"/>
              </a:ext>
            </a:extLst>
          </p:cNvPr>
          <p:cNvSpPr txBox="1">
            <a:spLocks/>
          </p:cNvSpPr>
          <p:nvPr/>
        </p:nvSpPr>
        <p:spPr>
          <a:xfrm>
            <a:off x="6970676" y="2847944"/>
            <a:ext cx="1807564" cy="830997"/>
          </a:xfrm>
          <a:prstGeom prst="rect">
            <a:avLst/>
          </a:prstGeom>
          <a:ln>
            <a:solidFill>
              <a:schemeClr val="accent1">
                <a:shade val="1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Calibri" panose="020F0502020204030204" pitchFamily="34" charset="0"/>
                <a:cs typeface="Calibri" panose="020F0502020204030204" pitchFamily="34" charset="0"/>
              </a:rPr>
              <a:t>&gt; Colleague’s</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        visit</a:t>
            </a:r>
            <a:endParaRPr lang="en-GB" dirty="0">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57646A60-C7D9-89C4-9F60-FF8FC3283833}"/>
              </a:ext>
            </a:extLst>
          </p:cNvPr>
          <p:cNvSpPr txBox="1">
            <a:spLocks/>
          </p:cNvSpPr>
          <p:nvPr/>
        </p:nvSpPr>
        <p:spPr>
          <a:xfrm>
            <a:off x="7795949" y="4037394"/>
            <a:ext cx="1205649" cy="944998"/>
          </a:xfrm>
          <a:prstGeom prst="rect">
            <a:avLst/>
          </a:prstGeom>
          <a:ln>
            <a:solidFill>
              <a:schemeClr val="accent1">
                <a:shade val="1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Calibri" panose="020F0502020204030204" pitchFamily="34" charset="0"/>
                <a:cs typeface="Calibri" panose="020F0502020204030204" pitchFamily="34" charset="0"/>
              </a:rPr>
              <a:t>&gt; ??</a:t>
            </a:r>
          </a:p>
          <a:p>
            <a:pPr marL="0" indent="0">
              <a:buNone/>
            </a:pPr>
            <a:r>
              <a:rPr lang="en-GB" sz="2400" dirty="0">
                <a:solidFill>
                  <a:schemeClr val="bg1">
                    <a:lumMod val="50000"/>
                  </a:schemeClr>
                </a:solidFill>
                <a:latin typeface="Calibri" panose="020F0502020204030204" pitchFamily="34" charset="0"/>
                <a:cs typeface="Calibri" panose="020F0502020204030204" pitchFamily="34" charset="0"/>
              </a:rPr>
              <a:t>(pron.)</a:t>
            </a:r>
          </a:p>
          <a:p>
            <a:pPr>
              <a:buFont typeface="Wingdings" pitchFamily="2" charset="2"/>
              <a:buChar char="Ø"/>
            </a:pPr>
            <a:endParaRPr lang="en-GB" dirty="0">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BAF58E0E-AB1A-38CF-B3BA-95D5E8D21E5A}"/>
              </a:ext>
            </a:extLst>
          </p:cNvPr>
          <p:cNvSpPr txBox="1">
            <a:spLocks/>
          </p:cNvSpPr>
          <p:nvPr/>
        </p:nvSpPr>
        <p:spPr>
          <a:xfrm>
            <a:off x="595266" y="5283652"/>
            <a:ext cx="6891384" cy="918277"/>
          </a:xfrm>
          <a:prstGeom prst="rect">
            <a:avLst/>
          </a:prstGeom>
          <a:ln>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070C0"/>
                </a:solidFill>
                <a:latin typeface="Calibri" panose="020F0502020204030204" pitchFamily="34" charset="0"/>
                <a:cs typeface="Calibri" panose="020F0502020204030204" pitchFamily="34" charset="0"/>
              </a:rPr>
              <a:t>Look at each case study: </a:t>
            </a:r>
          </a:p>
          <a:p>
            <a:pPr marL="457200" lvl="1" indent="0">
              <a:buNone/>
            </a:pPr>
            <a:r>
              <a:rPr lang="en-GB" dirty="0">
                <a:solidFill>
                  <a:srgbClr val="0070C0"/>
                </a:solidFill>
                <a:latin typeface="Calibri" panose="020F0502020204030204" pitchFamily="34" charset="0"/>
                <a:cs typeface="Calibri" panose="020F0502020204030204" pitchFamily="34" charset="0"/>
              </a:rPr>
              <a:t>What </a:t>
            </a:r>
            <a:r>
              <a:rPr lang="en-GB" u="sng" dirty="0">
                <a:solidFill>
                  <a:srgbClr val="0070C0"/>
                </a:solidFill>
                <a:latin typeface="Calibri" panose="020F0502020204030204" pitchFamily="34" charset="0"/>
                <a:cs typeface="Calibri" panose="020F0502020204030204" pitchFamily="34" charset="0"/>
              </a:rPr>
              <a:t>take-home product </a:t>
            </a:r>
            <a:r>
              <a:rPr lang="en-GB" dirty="0">
                <a:solidFill>
                  <a:srgbClr val="0070C0"/>
                </a:solidFill>
                <a:latin typeface="Calibri" panose="020F0502020204030204" pitchFamily="34" charset="0"/>
                <a:cs typeface="Calibri" panose="020F0502020204030204" pitchFamily="34" charset="0"/>
              </a:rPr>
              <a:t>could you define?</a:t>
            </a:r>
          </a:p>
        </p:txBody>
      </p:sp>
    </p:spTree>
    <p:extLst>
      <p:ext uri="{BB962C8B-B14F-4D97-AF65-F5344CB8AC3E}">
        <p14:creationId xmlns:p14="http://schemas.microsoft.com/office/powerpoint/2010/main" val="4046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32AC-5468-103B-0188-41AC3CBC891F}"/>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6AE24876-4112-9B01-7874-958E2B0A9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42042"/>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AECCE79-3EE3-9261-AECD-1C500713B970}"/>
              </a:ext>
            </a:extLst>
          </p:cNvPr>
          <p:cNvSpPr>
            <a:spLocks noGrp="1"/>
          </p:cNvSpPr>
          <p:nvPr>
            <p:ph idx="1"/>
          </p:nvPr>
        </p:nvSpPr>
        <p:spPr>
          <a:xfrm>
            <a:off x="347327" y="1475738"/>
            <a:ext cx="8323120" cy="4960449"/>
          </a:xfrm>
        </p:spPr>
        <p:txBody>
          <a:bodyPr>
            <a:noAutofit/>
          </a:bodyPr>
          <a:lstStyle/>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T: Did you have a nice weekend? </a:t>
            </a:r>
          </a:p>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S: Yes, I had. I play with children. We create a house in a tree!</a:t>
            </a:r>
          </a:p>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T: A tree-house? You built a tree-house? With your children? </a:t>
            </a:r>
          </a:p>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S. Yes. A tree-house. We build, we built a tree-house. </a:t>
            </a:r>
          </a:p>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T. Wow! Is it easy to climb up the tree? </a:t>
            </a:r>
          </a:p>
          <a:p>
            <a:pPr marL="0" indent="0">
              <a:lnSpc>
                <a:spcPct val="100000"/>
              </a:lnSpc>
              <a:spcBef>
                <a:spcPts val="0"/>
              </a:spcBef>
              <a:buNone/>
            </a:pPr>
            <a:r>
              <a:rPr lang="en-GB" sz="2000" dirty="0">
                <a:effectLst/>
                <a:latin typeface="Calibri" panose="020F0502020204030204" pitchFamily="34" charset="0"/>
                <a:ea typeface="Times New Roman" panose="02020603050405020304" pitchFamily="18" charset="0"/>
                <a:cs typeface="Calibri" panose="020F0502020204030204" pitchFamily="34" charset="0"/>
              </a:rPr>
              <a:t>S. Oh yes. We make some stairs. </a:t>
            </a:r>
            <a:br>
              <a:rPr lang="en-GB" sz="2000" dirty="0">
                <a:effectLst/>
                <a:latin typeface="Calibri" panose="020F0502020204030204" pitchFamily="34" charset="0"/>
                <a:ea typeface="Times New Roman" panose="02020603050405020304" pitchFamily="18" charset="0"/>
                <a:cs typeface="Calibri" panose="020F0502020204030204" pitchFamily="34" charset="0"/>
              </a:rPr>
            </a:br>
            <a:r>
              <a:rPr lang="en-GB" sz="2000" dirty="0">
                <a:effectLst/>
                <a:latin typeface="Calibri" panose="020F0502020204030204" pitchFamily="34" charset="0"/>
                <a:ea typeface="Times New Roman" panose="02020603050405020304" pitchFamily="18" charset="0"/>
                <a:cs typeface="Calibri" panose="020F0502020204030204" pitchFamily="34" charset="0"/>
              </a:rPr>
              <a:t>T. Uh-huh. Steps? You made steps? </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S. Yes, steps. We put pieces of wood, like steps on the tree. </a:t>
            </a:r>
            <a:br>
              <a:rPr lang="en-GB" sz="2000" dirty="0">
                <a:latin typeface="Calibri" panose="020F0502020204030204" pitchFamily="34" charset="0"/>
                <a:ea typeface="Times New Roman" panose="02020603050405020304" pitchFamily="18" charset="0"/>
                <a:cs typeface="Calibri" panose="020F0502020204030204" pitchFamily="34" charset="0"/>
              </a:rPr>
            </a:br>
            <a:r>
              <a:rPr lang="en-GB" sz="2000" dirty="0">
                <a:latin typeface="Calibri" panose="020F0502020204030204" pitchFamily="34" charset="0"/>
                <a:ea typeface="Times New Roman" panose="02020603050405020304" pitchFamily="18" charset="0"/>
                <a:cs typeface="Calibri" panose="020F0502020204030204" pitchFamily="34" charset="0"/>
              </a:rPr>
              <a:t>T.</a:t>
            </a:r>
            <a:r>
              <a:rPr lang="en-GB" sz="2000" dirty="0">
                <a:solidFill>
                  <a:srgbClr val="808080"/>
                </a:solidFill>
                <a:latin typeface="Calibri" panose="020F0502020204030204" pitchFamily="34" charset="0"/>
                <a:ea typeface="Times New Roman" panose="02020603050405020304" pitchFamily="18" charset="0"/>
                <a:cs typeface="Calibri" panose="020F0502020204030204" pitchFamily="34" charset="0"/>
              </a:rPr>
              <a:t> </a:t>
            </a:r>
            <a:r>
              <a:rPr lang="en-GB" sz="2000" dirty="0">
                <a:latin typeface="Calibri" panose="020F0502020204030204" pitchFamily="34" charset="0"/>
                <a:ea typeface="Times New Roman" panose="02020603050405020304" pitchFamily="18" charset="0"/>
                <a:cs typeface="Calibri" panose="020F0502020204030204" pitchFamily="34" charset="0"/>
              </a:rPr>
              <a:t>So </a:t>
            </a:r>
            <a:r>
              <a:rPr lang="en-GB" sz="2000" i="1" dirty="0">
                <a:latin typeface="Calibri" panose="020F0502020204030204" pitchFamily="34" charset="0"/>
                <a:ea typeface="Times New Roman" panose="02020603050405020304" pitchFamily="18" charset="0"/>
                <a:cs typeface="Calibri" panose="020F0502020204030204" pitchFamily="34" charset="0"/>
              </a:rPr>
              <a:t>first</a:t>
            </a:r>
            <a:r>
              <a:rPr lang="en-GB" sz="2000" dirty="0">
                <a:latin typeface="Calibri" panose="020F0502020204030204" pitchFamily="34" charset="0"/>
                <a:ea typeface="Times New Roman" panose="02020603050405020304" pitchFamily="18" charset="0"/>
                <a:cs typeface="Calibri" panose="020F0502020204030204" pitchFamily="34" charset="0"/>
              </a:rPr>
              <a:t> you made steps, </a:t>
            </a:r>
            <a:r>
              <a:rPr lang="en-GB" sz="2000" i="1" dirty="0">
                <a:latin typeface="Calibri" panose="020F0502020204030204" pitchFamily="34" charset="0"/>
                <a:ea typeface="Times New Roman" panose="02020603050405020304" pitchFamily="18" charset="0"/>
                <a:cs typeface="Calibri" panose="020F0502020204030204" pitchFamily="34" charset="0"/>
              </a:rPr>
              <a:t>then</a:t>
            </a:r>
            <a:r>
              <a:rPr lang="en-GB" sz="2000" dirty="0">
                <a:latin typeface="Calibri" panose="020F0502020204030204" pitchFamily="34" charset="0"/>
                <a:ea typeface="Times New Roman" panose="02020603050405020304" pitchFamily="18" charset="0"/>
                <a:cs typeface="Calibri" panose="020F0502020204030204" pitchFamily="34" charset="0"/>
              </a:rPr>
              <a:t> you made the tree-house?</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S. Yes. One moment. I send um photos … on message. </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T. Oh, it looks great. It’s very high!</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S. Yes. And Ábel helps. He likes, um the centimetres. </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T. Oh, nice!</a:t>
            </a:r>
          </a:p>
          <a:p>
            <a:pPr marL="0" indent="0">
              <a:lnSpc>
                <a:spcPct val="100000"/>
              </a:lnSpc>
              <a:spcBef>
                <a:spcPts val="0"/>
              </a:spcBef>
              <a:buNone/>
            </a:pPr>
            <a:r>
              <a:rPr lang="en-GB" sz="2000" dirty="0">
                <a:latin typeface="Calibri" panose="020F0502020204030204" pitchFamily="34" charset="0"/>
                <a:ea typeface="Times New Roman" panose="02020603050405020304" pitchFamily="18" charset="0"/>
                <a:cs typeface="Calibri" panose="020F0502020204030204" pitchFamily="34" charset="0"/>
              </a:rPr>
              <a:t>S. So, and .. er next weekend we finish the tree-house. </a:t>
            </a:r>
          </a:p>
          <a:p>
            <a:pPr marL="0" indent="0">
              <a:lnSpc>
                <a:spcPct val="100000"/>
              </a:lnSpc>
              <a:spcBef>
                <a:spcPts val="0"/>
              </a:spcBef>
              <a:buNone/>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 Will you tell me more next time? </a:t>
            </a:r>
          </a:p>
        </p:txBody>
      </p:sp>
      <p:pic>
        <p:nvPicPr>
          <p:cNvPr id="5" name="Picture 4" descr="Shopping bag Generic color fill icon | Freepik">
            <a:extLst>
              <a:ext uri="{FF2B5EF4-FFF2-40B4-BE49-F238E27FC236}">
                <a16:creationId xmlns:a16="http://schemas.microsoft.com/office/drawing/2014/main" id="{01D57F09-37C6-3F31-BB26-4D95EC6D3133}"/>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flipH="1">
            <a:off x="7739531" y="4977246"/>
            <a:ext cx="1224683" cy="1224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oy face head vector">
            <a:extLst>
              <a:ext uri="{FF2B5EF4-FFF2-40B4-BE49-F238E27FC236}">
                <a16:creationId xmlns:a16="http://schemas.microsoft.com/office/drawing/2014/main" id="{99491DD2-9173-F5C5-451F-2AEC87635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0" y="396299"/>
            <a:ext cx="745297" cy="8375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4E6393-1D7E-1413-0E61-FC077F78E493}"/>
              </a:ext>
            </a:extLst>
          </p:cNvPr>
          <p:cNvSpPr>
            <a:spLocks noGrp="1"/>
          </p:cNvSpPr>
          <p:nvPr>
            <p:ph type="sldNum" sz="quarter" idx="12"/>
          </p:nvPr>
        </p:nvSpPr>
        <p:spPr/>
        <p:txBody>
          <a:bodyPr/>
          <a:lstStyle/>
          <a:p>
            <a:fld id="{71BC6402-453E-CC42-9866-F28ACB571C45}" type="slidenum">
              <a:rPr lang="hu-HU" smtClean="0"/>
              <a:t>18</a:t>
            </a:fld>
            <a:endParaRPr lang="hu-HU" dirty="0"/>
          </a:p>
        </p:txBody>
      </p:sp>
      <p:pic>
        <p:nvPicPr>
          <p:cNvPr id="6" name="Picture 5" descr="A tree house with a ladder&#10;&#10;Description automatically generated">
            <a:extLst>
              <a:ext uri="{FF2B5EF4-FFF2-40B4-BE49-F238E27FC236}">
                <a16:creationId xmlns:a16="http://schemas.microsoft.com/office/drawing/2014/main" id="{26012E0F-DB99-A4CD-BB26-9E1F3D93EB5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597"/>
                    </a14:imgEffect>
                    <a14:imgEffect>
                      <a14:saturation sat="146000"/>
                    </a14:imgEffect>
                    <a14:imgEffect>
                      <a14:brightnessContrast bright="36000"/>
                    </a14:imgEffect>
                  </a14:imgLayer>
                </a14:imgProps>
              </a:ext>
            </a:extLst>
          </a:blip>
          <a:stretch>
            <a:fillRect/>
          </a:stretch>
        </p:blipFill>
        <p:spPr>
          <a:xfrm>
            <a:off x="6864533" y="396299"/>
            <a:ext cx="2579940" cy="3782201"/>
          </a:xfrm>
          <a:prstGeom prst="rect">
            <a:avLst/>
          </a:prstGeom>
          <a:ln w="44450">
            <a:solidFill>
              <a:schemeClr val="bg1"/>
            </a:solidFill>
          </a:ln>
        </p:spPr>
      </p:pic>
      <p:pic>
        <p:nvPicPr>
          <p:cNvPr id="7" name="Picture 6">
            <a:extLst>
              <a:ext uri="{FF2B5EF4-FFF2-40B4-BE49-F238E27FC236}">
                <a16:creationId xmlns:a16="http://schemas.microsoft.com/office/drawing/2014/main" id="{A392B97C-DDB3-02EA-E8C2-3E62343E2B8B}"/>
              </a:ext>
            </a:extLst>
          </p:cNvPr>
          <p:cNvPicPr>
            <a:picLocks noChangeAspect="1"/>
          </p:cNvPicPr>
          <p:nvPr/>
        </p:nvPicPr>
        <p:blipFill>
          <a:blip r:embed="rId8"/>
          <a:srcRect t="8151"/>
          <a:stretch/>
        </p:blipFill>
        <p:spPr>
          <a:xfrm>
            <a:off x="6983307" y="4366273"/>
            <a:ext cx="1980907" cy="1999573"/>
          </a:xfrm>
          <a:prstGeom prst="rect">
            <a:avLst/>
          </a:prstGeom>
        </p:spPr>
      </p:pic>
      <p:sp>
        <p:nvSpPr>
          <p:cNvPr id="9" name="Title 1">
            <a:extLst>
              <a:ext uri="{FF2B5EF4-FFF2-40B4-BE49-F238E27FC236}">
                <a16:creationId xmlns:a16="http://schemas.microsoft.com/office/drawing/2014/main" id="{3E9E28C9-4EEA-41FE-6FED-E9A45E5D41AB}"/>
              </a:ext>
            </a:extLst>
          </p:cNvPr>
          <p:cNvSpPr>
            <a:spLocks noGrp="1"/>
          </p:cNvSpPr>
          <p:nvPr>
            <p:ph type="title"/>
          </p:nvPr>
        </p:nvSpPr>
        <p:spPr>
          <a:xfrm>
            <a:off x="628650" y="365126"/>
            <a:ext cx="7886700" cy="1325563"/>
          </a:xfrm>
        </p:spPr>
        <p:txBody>
          <a:bodyPr/>
          <a:lstStyle/>
          <a:p>
            <a:r>
              <a:rPr lang="en-GB" dirty="0">
                <a:latin typeface="Calibri" panose="020F0502020204030204" pitchFamily="34" charset="0"/>
                <a:cs typeface="Calibri" panose="020F0502020204030204" pitchFamily="34" charset="0"/>
              </a:rPr>
              <a:t>Leo – the lesson </a:t>
            </a:r>
            <a:endParaRPr lang="en-GB"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11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62EA-2332-0586-175A-97BC5F36FC8B}"/>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404017B1-9E3D-28A8-E53E-B105E8520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9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9E074E-02A9-AFAD-3044-78D14FD8FF58}"/>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Ali – the lesson </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B31CE6E-3E66-06FC-02AC-92519D304B9A}"/>
              </a:ext>
            </a:extLst>
          </p:cNvPr>
          <p:cNvSpPr>
            <a:spLocks noGrp="1"/>
          </p:cNvSpPr>
          <p:nvPr>
            <p:ph idx="1"/>
          </p:nvPr>
        </p:nvSpPr>
        <p:spPr>
          <a:xfrm>
            <a:off x="5505891" y="1650073"/>
            <a:ext cx="3694747" cy="1843592"/>
          </a:xfrm>
        </p:spPr>
        <p:txBody>
          <a:bodyPr>
            <a:normAutofit fontScale="92500" lnSpcReduction="10000"/>
          </a:bodyPr>
          <a:lstStyle/>
          <a:p>
            <a:pPr marL="0" indent="0">
              <a:buNone/>
            </a:pPr>
            <a:r>
              <a:rPr lang="en-GB" dirty="0">
                <a:latin typeface="Calibri" panose="020F0502020204030204" pitchFamily="34" charset="0"/>
                <a:cs typeface="Calibri" panose="020F0502020204030204" pitchFamily="34" charset="0"/>
              </a:rPr>
              <a:t>Riley’s visit to Budapest</a:t>
            </a:r>
          </a:p>
          <a:p>
            <a:r>
              <a:rPr lang="en-GB" sz="2400" dirty="0">
                <a:latin typeface="Calibri" panose="020F0502020204030204" pitchFamily="34" charset="0"/>
                <a:cs typeface="Calibri" panose="020F0502020204030204" pitchFamily="34" charset="0"/>
              </a:rPr>
              <a:t>a US colleague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+ 5 students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 daughter</a:t>
            </a:r>
          </a:p>
          <a:p>
            <a:r>
              <a:rPr lang="en-GB" sz="2400" dirty="0">
                <a:latin typeface="Calibri" panose="020F0502020204030204" pitchFamily="34" charset="0"/>
                <a:cs typeface="Calibri" panose="020F0502020204030204" pitchFamily="34" charset="0"/>
              </a:rPr>
              <a:t>in/formal events</a:t>
            </a:r>
          </a:p>
        </p:txBody>
      </p:sp>
      <p:pic>
        <p:nvPicPr>
          <p:cNvPr id="17412" name="Picture 4" descr="Free actress beauty face illustration">
            <a:extLst>
              <a:ext uri="{FF2B5EF4-FFF2-40B4-BE49-F238E27FC236}">
                <a16:creationId xmlns:a16="http://schemas.microsoft.com/office/drawing/2014/main" id="{A0EE852D-89A5-0740-FD5A-E3E3D7E5E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552" y="401775"/>
            <a:ext cx="917787" cy="997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1C505B-A8ED-C80C-63E7-1A093E72B51B}"/>
              </a:ext>
            </a:extLst>
          </p:cNvPr>
          <p:cNvPicPr>
            <a:picLocks noChangeAspect="1"/>
          </p:cNvPicPr>
          <p:nvPr/>
        </p:nvPicPr>
        <p:blipFill>
          <a:blip r:embed="rId5"/>
          <a:stretch>
            <a:fillRect/>
          </a:stretch>
        </p:blipFill>
        <p:spPr>
          <a:xfrm>
            <a:off x="431246" y="1690689"/>
            <a:ext cx="4140754" cy="4592472"/>
          </a:xfrm>
          <a:prstGeom prst="rect">
            <a:avLst/>
          </a:prstGeom>
          <a:ln>
            <a:solidFill>
              <a:schemeClr val="tx1"/>
            </a:solidFill>
          </a:ln>
        </p:spPr>
      </p:pic>
      <p:pic>
        <p:nvPicPr>
          <p:cNvPr id="5" name="Picture 4" descr="Shopping bag Generic color fill icon | Freepik">
            <a:extLst>
              <a:ext uri="{FF2B5EF4-FFF2-40B4-BE49-F238E27FC236}">
                <a16:creationId xmlns:a16="http://schemas.microsoft.com/office/drawing/2014/main" id="{B19AF18E-2DC0-601E-A15F-B7ABE3CBC14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flipH="1">
            <a:off x="7739531" y="4977246"/>
            <a:ext cx="1224683" cy="12246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22A66F5-F0E4-6A4B-08C4-F7736C991F8B}"/>
              </a:ext>
            </a:extLst>
          </p:cNvPr>
          <p:cNvSpPr>
            <a:spLocks noGrp="1"/>
          </p:cNvSpPr>
          <p:nvPr>
            <p:ph type="sldNum" sz="quarter" idx="12"/>
          </p:nvPr>
        </p:nvSpPr>
        <p:spPr/>
        <p:txBody>
          <a:bodyPr/>
          <a:lstStyle/>
          <a:p>
            <a:fld id="{71BC6402-453E-CC42-9866-F28ACB571C45}" type="slidenum">
              <a:rPr lang="hu-HU" smtClean="0"/>
              <a:t>19</a:t>
            </a:fld>
            <a:endParaRPr lang="hu-HU" dirty="0"/>
          </a:p>
        </p:txBody>
      </p:sp>
      <p:pic>
        <p:nvPicPr>
          <p:cNvPr id="6" name="Picture 5">
            <a:extLst>
              <a:ext uri="{FF2B5EF4-FFF2-40B4-BE49-F238E27FC236}">
                <a16:creationId xmlns:a16="http://schemas.microsoft.com/office/drawing/2014/main" id="{6181CBE5-216E-007E-8D6F-6E63ADFE9A31}"/>
              </a:ext>
            </a:extLst>
          </p:cNvPr>
          <p:cNvPicPr>
            <a:picLocks noChangeAspect="1"/>
          </p:cNvPicPr>
          <p:nvPr/>
        </p:nvPicPr>
        <p:blipFill>
          <a:blip r:embed="rId7"/>
          <a:stretch>
            <a:fillRect/>
          </a:stretch>
        </p:blipFill>
        <p:spPr>
          <a:xfrm>
            <a:off x="136265" y="1617408"/>
            <a:ext cx="5033220" cy="4673704"/>
          </a:xfrm>
          <a:prstGeom prst="rect">
            <a:avLst/>
          </a:prstGeom>
          <a:ln>
            <a:solidFill>
              <a:schemeClr val="tx1"/>
            </a:solidFill>
          </a:ln>
        </p:spPr>
      </p:pic>
      <p:sp>
        <p:nvSpPr>
          <p:cNvPr id="8" name="Content Placeholder 2">
            <a:extLst>
              <a:ext uri="{FF2B5EF4-FFF2-40B4-BE49-F238E27FC236}">
                <a16:creationId xmlns:a16="http://schemas.microsoft.com/office/drawing/2014/main" id="{6E6CD7B5-EA21-B4B1-F905-57FA2A640167}"/>
              </a:ext>
            </a:extLst>
          </p:cNvPr>
          <p:cNvSpPr txBox="1">
            <a:spLocks/>
          </p:cNvSpPr>
          <p:nvPr/>
        </p:nvSpPr>
        <p:spPr>
          <a:xfrm>
            <a:off x="5712968" y="3523871"/>
            <a:ext cx="3112952" cy="415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lumMod val="50000"/>
                  </a:schemeClr>
                </a:solidFill>
                <a:latin typeface="Calibri" panose="020F0502020204030204" pitchFamily="34" charset="0"/>
                <a:cs typeface="Calibri" panose="020F0502020204030204" pitchFamily="34" charset="0"/>
              </a:rPr>
              <a:t>[Cameras / mics. off 4’]</a:t>
            </a:r>
            <a:endParaRPr lang="en-GB" sz="2000"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89932655-FA74-C908-060C-3F845078C8CE}"/>
              </a:ext>
            </a:extLst>
          </p:cNvPr>
          <p:cNvSpPr txBox="1">
            <a:spLocks/>
          </p:cNvSpPr>
          <p:nvPr/>
        </p:nvSpPr>
        <p:spPr>
          <a:xfrm>
            <a:off x="5766969" y="3969454"/>
            <a:ext cx="2335040" cy="100779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lumMod val="50000"/>
                  </a:schemeClr>
                </a:solidFill>
                <a:latin typeface="Calibri" panose="020F0502020204030204" pitchFamily="34" charset="0"/>
                <a:cs typeface="Calibri" panose="020F0502020204030204" pitchFamily="34" charset="0"/>
              </a:rPr>
              <a:t>[prepositions]    </a:t>
            </a:r>
            <a:br>
              <a:rPr lang="en-GB" sz="1600" dirty="0">
                <a:solidFill>
                  <a:schemeClr val="bg1">
                    <a:lumMod val="50000"/>
                  </a:schemeClr>
                </a:solidFill>
                <a:latin typeface="Calibri" panose="020F0502020204030204" pitchFamily="34" charset="0"/>
                <a:cs typeface="Calibri" panose="020F0502020204030204" pitchFamily="34" charset="0"/>
              </a:rPr>
            </a:br>
            <a:r>
              <a:rPr lang="en-GB" sz="1600" dirty="0">
                <a:solidFill>
                  <a:schemeClr val="bg1">
                    <a:lumMod val="50000"/>
                  </a:schemeClr>
                </a:solidFill>
                <a:latin typeface="Calibri" panose="020F0502020204030204" pitchFamily="34" charset="0"/>
                <a:cs typeface="Calibri" panose="020F0502020204030204" pitchFamily="34" charset="0"/>
              </a:rPr>
              <a:t>- </a:t>
            </a:r>
            <a:r>
              <a:rPr lang="en-GB" sz="1600" i="1" dirty="0">
                <a:solidFill>
                  <a:schemeClr val="bg1">
                    <a:lumMod val="50000"/>
                  </a:schemeClr>
                </a:solidFill>
                <a:latin typeface="Times New Roman" panose="02020603050405020304" pitchFamily="18" charset="0"/>
                <a:cs typeface="Times New Roman" panose="02020603050405020304" pitchFamily="18" charset="0"/>
              </a:rPr>
              <a:t>I was __ work yesterday.</a:t>
            </a:r>
            <a:br>
              <a:rPr lang="en-GB" sz="1600" i="1" dirty="0">
                <a:solidFill>
                  <a:schemeClr val="bg1">
                    <a:lumMod val="50000"/>
                  </a:schemeClr>
                </a:solidFill>
                <a:latin typeface="Times New Roman" panose="02020603050405020304" pitchFamily="18" charset="0"/>
                <a:cs typeface="Times New Roman" panose="02020603050405020304" pitchFamily="18" charset="0"/>
              </a:rPr>
            </a:br>
            <a:r>
              <a:rPr lang="en-GB" sz="1600" i="1" dirty="0">
                <a:solidFill>
                  <a:schemeClr val="bg1">
                    <a:lumMod val="50000"/>
                  </a:schemeClr>
                </a:solidFill>
                <a:latin typeface="Times New Roman" panose="02020603050405020304" pitchFamily="18" charset="0"/>
                <a:cs typeface="Times New Roman" panose="02020603050405020304" pitchFamily="18" charset="0"/>
              </a:rPr>
              <a:t>- He works ___ home.</a:t>
            </a:r>
            <a:br>
              <a:rPr lang="en-GB" sz="1600" i="1" dirty="0">
                <a:solidFill>
                  <a:schemeClr val="bg1">
                    <a:lumMod val="50000"/>
                  </a:schemeClr>
                </a:solidFill>
                <a:latin typeface="Times New Roman" panose="02020603050405020304" pitchFamily="18" charset="0"/>
                <a:cs typeface="Times New Roman" panose="02020603050405020304" pitchFamily="18" charset="0"/>
              </a:rPr>
            </a:br>
            <a:r>
              <a:rPr lang="en-GB" sz="1600" i="1" dirty="0">
                <a:solidFill>
                  <a:schemeClr val="bg1">
                    <a:lumMod val="50000"/>
                  </a:schemeClr>
                </a:solidFill>
                <a:latin typeface="Times New Roman" panose="02020603050405020304" pitchFamily="18" charset="0"/>
                <a:cs typeface="Times New Roman" panose="02020603050405020304" pitchFamily="18" charset="0"/>
              </a:rPr>
              <a:t>- …</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567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8" grpId="0"/>
      <p:bldP spid="8" grpId="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D155-F64A-2C52-C8EA-27D211FB9ABF}"/>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2A095965-10DE-DEC9-C368-1FF419AA4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9"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210AB9-D853-6F92-0707-2FB02AE64724}"/>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BESIG – so far:</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8650BA5-9244-9F54-C3C5-4C6B0B20264B}"/>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What’s </a:t>
            </a:r>
            <a:r>
              <a:rPr lang="en-GB" u="sng" dirty="0">
                <a:latin typeface="Calibri" panose="020F0502020204030204" pitchFamily="34" charset="0"/>
                <a:cs typeface="Calibri" panose="020F0502020204030204" pitchFamily="34" charset="0"/>
              </a:rPr>
              <a:t>one</a:t>
            </a:r>
            <a:r>
              <a:rPr lang="en-GB" dirty="0">
                <a:latin typeface="Calibri" panose="020F0502020204030204" pitchFamily="34" charset="0"/>
                <a:cs typeface="Calibri" panose="020F0502020204030204" pitchFamily="34" charset="0"/>
              </a:rPr>
              <a:t> of your take-aways so far from </a:t>
            </a:r>
            <a:r>
              <a:rPr lang="en-GB" u="sng" dirty="0">
                <a:latin typeface="Calibri" panose="020F0502020204030204" pitchFamily="34" charset="0"/>
                <a:cs typeface="Calibri" panose="020F0502020204030204" pitchFamily="34" charset="0"/>
              </a:rPr>
              <a:t>one</a:t>
            </a:r>
            <a:r>
              <a:rPr lang="en-GB" dirty="0">
                <a:latin typeface="Calibri" panose="020F0502020204030204" pitchFamily="34" charset="0"/>
                <a:cs typeface="Calibri" panose="020F0502020204030204" pitchFamily="34" charset="0"/>
              </a:rPr>
              <a:t> BESIG talk? </a:t>
            </a:r>
          </a:p>
          <a:p>
            <a:r>
              <a:rPr lang="en-GB" dirty="0">
                <a:latin typeface="Calibri" panose="020F0502020204030204" pitchFamily="34" charset="0"/>
                <a:cs typeface="Calibri" panose="020F0502020204030204" pitchFamily="34" charset="0"/>
              </a:rPr>
              <a:t>Is that what you expected from the talk?</a:t>
            </a:r>
          </a:p>
          <a:p>
            <a:r>
              <a:rPr lang="en-GB" dirty="0">
                <a:latin typeface="Calibri" panose="020F0502020204030204" pitchFamily="34" charset="0"/>
                <a:cs typeface="Calibri" panose="020F0502020204030204" pitchFamily="34" charset="0"/>
              </a:rPr>
              <a:t>Do you think it ties in with the presenter’s aims?</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Have you told anyone? </a:t>
            </a:r>
          </a:p>
          <a:p>
            <a:r>
              <a:rPr lang="en-GB" dirty="0">
                <a:latin typeface="Calibri" panose="020F0502020204030204" pitchFamily="34" charset="0"/>
                <a:cs typeface="Calibri" panose="020F0502020204030204" pitchFamily="34" charset="0"/>
              </a:rPr>
              <a:t>Did you tell the speaker?</a:t>
            </a:r>
          </a:p>
          <a:p>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D45B87D-397B-33EC-0F05-D758D5C9ECBC}"/>
              </a:ext>
            </a:extLst>
          </p:cNvPr>
          <p:cNvSpPr txBox="1"/>
          <p:nvPr/>
        </p:nvSpPr>
        <p:spPr>
          <a:xfrm>
            <a:off x="7689273" y="405924"/>
            <a:ext cx="1278082" cy="1477328"/>
          </a:xfrm>
          <a:prstGeom prst="rect">
            <a:avLst/>
          </a:prstGeom>
          <a:noFill/>
        </p:spPr>
        <p:txBody>
          <a:bodyPr wrap="square">
            <a:spAutoFit/>
          </a:bodyPr>
          <a:lstStyle/>
          <a:p>
            <a:r>
              <a:rPr lang="hu-HU" sz="9000" dirty="0"/>
              <a:t>💭</a:t>
            </a:r>
          </a:p>
        </p:txBody>
      </p:sp>
      <p:pic>
        <p:nvPicPr>
          <p:cNvPr id="4" name="Picture 6" descr="Christmas present Generic Flat icon | Freepik">
            <a:extLst>
              <a:ext uri="{FF2B5EF4-FFF2-40B4-BE49-F238E27FC236}">
                <a16:creationId xmlns:a16="http://schemas.microsoft.com/office/drawing/2014/main" id="{BCFF6D09-38B9-6185-A4FC-005135C35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516" y="3879830"/>
            <a:ext cx="2050867" cy="205086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0E1C5302-4E22-F1F0-3938-B8EE59E71534}"/>
              </a:ext>
            </a:extLst>
          </p:cNvPr>
          <p:cNvSpPr>
            <a:spLocks noGrp="1"/>
          </p:cNvSpPr>
          <p:nvPr>
            <p:ph type="sldNum" sz="quarter" idx="12"/>
          </p:nvPr>
        </p:nvSpPr>
        <p:spPr/>
        <p:txBody>
          <a:bodyPr/>
          <a:lstStyle/>
          <a:p>
            <a:fld id="{71BC6402-453E-CC42-9866-F28ACB571C45}" type="slidenum">
              <a:rPr lang="hu-HU" smtClean="0"/>
              <a:t>2</a:t>
            </a:fld>
            <a:endParaRPr lang="hu-HU" dirty="0"/>
          </a:p>
        </p:txBody>
      </p:sp>
    </p:spTree>
    <p:extLst>
      <p:ext uri="{BB962C8B-B14F-4D97-AF65-F5344CB8AC3E}">
        <p14:creationId xmlns:p14="http://schemas.microsoft.com/office/powerpoint/2010/main" val="394038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FE24-E063-D229-9A1D-E16963345D48}"/>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40DACA8D-49D4-1B63-77EC-F45799CB0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8"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20FFA4-865F-70DE-781E-0AF05928C6E4}"/>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David – the lesson</a:t>
            </a:r>
          </a:p>
        </p:txBody>
      </p:sp>
      <p:pic>
        <p:nvPicPr>
          <p:cNvPr id="9" name="Picture 2" descr="Flat-hand drawn hair loss stages illustration">
            <a:extLst>
              <a:ext uri="{FF2B5EF4-FFF2-40B4-BE49-F238E27FC236}">
                <a16:creationId xmlns:a16="http://schemas.microsoft.com/office/drawing/2014/main" id="{6EA50402-8E03-B8AE-10B2-81174E2815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8" t="9931" r="55217" b="60000"/>
          <a:stretch/>
        </p:blipFill>
        <p:spPr bwMode="auto">
          <a:xfrm>
            <a:off x="6321287" y="230190"/>
            <a:ext cx="1341783" cy="132567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11120EA-D265-8044-D323-871C3060EFA9}"/>
              </a:ext>
            </a:extLst>
          </p:cNvPr>
          <p:cNvSpPr>
            <a:spLocks noGrp="1"/>
          </p:cNvSpPr>
          <p:nvPr>
            <p:ph type="sldNum" sz="quarter" idx="12"/>
          </p:nvPr>
        </p:nvSpPr>
        <p:spPr/>
        <p:txBody>
          <a:bodyPr/>
          <a:lstStyle/>
          <a:p>
            <a:fld id="{71BC6402-453E-CC42-9866-F28ACB571C45}" type="slidenum">
              <a:rPr lang="hu-HU" smtClean="0"/>
              <a:t>20</a:t>
            </a:fld>
            <a:endParaRPr lang="hu-HU" dirty="0"/>
          </a:p>
        </p:txBody>
      </p:sp>
      <p:pic>
        <p:nvPicPr>
          <p:cNvPr id="13" name="Picture 12">
            <a:extLst>
              <a:ext uri="{FF2B5EF4-FFF2-40B4-BE49-F238E27FC236}">
                <a16:creationId xmlns:a16="http://schemas.microsoft.com/office/drawing/2014/main" id="{E0A6EC7E-FF24-3C35-9574-057B7026724E}"/>
              </a:ext>
            </a:extLst>
          </p:cNvPr>
          <p:cNvPicPr>
            <a:picLocks noChangeAspect="1"/>
          </p:cNvPicPr>
          <p:nvPr/>
        </p:nvPicPr>
        <p:blipFill>
          <a:blip r:embed="rId5"/>
          <a:stretch>
            <a:fillRect/>
          </a:stretch>
        </p:blipFill>
        <p:spPr>
          <a:xfrm>
            <a:off x="622686" y="1861873"/>
            <a:ext cx="7772400" cy="1255098"/>
          </a:xfrm>
          <a:prstGeom prst="rect">
            <a:avLst/>
          </a:prstGeom>
          <a:ln>
            <a:solidFill>
              <a:schemeClr val="accent1">
                <a:shade val="15000"/>
              </a:schemeClr>
            </a:solidFill>
          </a:ln>
        </p:spPr>
      </p:pic>
      <p:pic>
        <p:nvPicPr>
          <p:cNvPr id="17" name="Picture 16">
            <a:extLst>
              <a:ext uri="{FF2B5EF4-FFF2-40B4-BE49-F238E27FC236}">
                <a16:creationId xmlns:a16="http://schemas.microsoft.com/office/drawing/2014/main" id="{E874EB62-7E6B-6F5D-F67A-BC16B4A8BDDD}"/>
              </a:ext>
            </a:extLst>
          </p:cNvPr>
          <p:cNvPicPr>
            <a:picLocks noChangeAspect="1"/>
          </p:cNvPicPr>
          <p:nvPr/>
        </p:nvPicPr>
        <p:blipFill>
          <a:blip r:embed="rId6"/>
          <a:stretch>
            <a:fillRect/>
          </a:stretch>
        </p:blipFill>
        <p:spPr>
          <a:xfrm>
            <a:off x="622686" y="3252077"/>
            <a:ext cx="7229226" cy="2516765"/>
          </a:xfrm>
          <a:prstGeom prst="rect">
            <a:avLst/>
          </a:prstGeom>
          <a:ln>
            <a:solidFill>
              <a:schemeClr val="accent1">
                <a:shade val="15000"/>
              </a:schemeClr>
            </a:solidFill>
          </a:ln>
        </p:spPr>
      </p:pic>
      <p:pic>
        <p:nvPicPr>
          <p:cNvPr id="12" name="Picture 2" descr="ChatGPT – Wikipédia">
            <a:extLst>
              <a:ext uri="{FF2B5EF4-FFF2-40B4-BE49-F238E27FC236}">
                <a16:creationId xmlns:a16="http://schemas.microsoft.com/office/drawing/2014/main" id="{441FE0B1-6ADE-F3B7-31AC-31399DD1D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832" y="3199170"/>
            <a:ext cx="460188" cy="460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ouple of people looking at a dolphin in the water&#10;&#10;Description automatically generated">
            <a:extLst>
              <a:ext uri="{FF2B5EF4-FFF2-40B4-BE49-F238E27FC236}">
                <a16:creationId xmlns:a16="http://schemas.microsoft.com/office/drawing/2014/main" id="{405E2B79-86F6-2B2B-8EE3-64162ACD6CB4}"/>
              </a:ext>
            </a:extLst>
          </p:cNvPr>
          <p:cNvPicPr>
            <a:picLocks noChangeAspect="1"/>
          </p:cNvPicPr>
          <p:nvPr/>
        </p:nvPicPr>
        <p:blipFill>
          <a:blip r:embed="rId8"/>
          <a:srcRect r="11831"/>
          <a:stretch/>
        </p:blipFill>
        <p:spPr>
          <a:xfrm>
            <a:off x="6704314" y="5122413"/>
            <a:ext cx="1811036" cy="1129985"/>
          </a:xfrm>
          <a:prstGeom prst="rect">
            <a:avLst/>
          </a:prstGeom>
        </p:spPr>
      </p:pic>
    </p:spTree>
    <p:extLst>
      <p:ext uri="{BB962C8B-B14F-4D97-AF65-F5344CB8AC3E}">
        <p14:creationId xmlns:p14="http://schemas.microsoft.com/office/powerpoint/2010/main" val="19105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AD548-8CE6-5021-70DF-5B4A08CDB686}"/>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453B306C-BEE4-AA70-A8EE-EFECBEE9B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21" y="-7265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E2F7BE-2BB5-2145-92A2-5753687BB065}"/>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David – the lesson</a:t>
            </a:r>
          </a:p>
        </p:txBody>
      </p:sp>
      <p:pic>
        <p:nvPicPr>
          <p:cNvPr id="9" name="Picture 2" descr="Flat-hand drawn hair loss stages illustration">
            <a:extLst>
              <a:ext uri="{FF2B5EF4-FFF2-40B4-BE49-F238E27FC236}">
                <a16:creationId xmlns:a16="http://schemas.microsoft.com/office/drawing/2014/main" id="{0C8DB461-2980-9869-B116-4F4EDA3641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8" t="9931" r="55217" b="60000"/>
          <a:stretch/>
        </p:blipFill>
        <p:spPr bwMode="auto">
          <a:xfrm>
            <a:off x="6321287" y="230190"/>
            <a:ext cx="1341783" cy="1325677"/>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2608E017-E207-88B3-1C45-D9B4ED4AA384}"/>
              </a:ext>
            </a:extLst>
          </p:cNvPr>
          <p:cNvSpPr>
            <a:spLocks noGrp="1"/>
          </p:cNvSpPr>
          <p:nvPr>
            <p:ph type="sldNum" sz="quarter" idx="12"/>
          </p:nvPr>
        </p:nvSpPr>
        <p:spPr/>
        <p:txBody>
          <a:bodyPr/>
          <a:lstStyle/>
          <a:p>
            <a:fld id="{71BC6402-453E-CC42-9866-F28ACB571C45}" type="slidenum">
              <a:rPr lang="hu-HU" smtClean="0"/>
              <a:t>21</a:t>
            </a:fld>
            <a:endParaRPr lang="hu-HU" dirty="0"/>
          </a:p>
        </p:txBody>
      </p:sp>
      <p:pic>
        <p:nvPicPr>
          <p:cNvPr id="12" name="Picture 11">
            <a:extLst>
              <a:ext uri="{FF2B5EF4-FFF2-40B4-BE49-F238E27FC236}">
                <a16:creationId xmlns:a16="http://schemas.microsoft.com/office/drawing/2014/main" id="{D9E52E23-AD76-0B6B-2F4A-BD1263E3B147}"/>
              </a:ext>
            </a:extLst>
          </p:cNvPr>
          <p:cNvPicPr>
            <a:picLocks noChangeAspect="1"/>
          </p:cNvPicPr>
          <p:nvPr/>
        </p:nvPicPr>
        <p:blipFill>
          <a:blip r:embed="rId5">
            <a:alphaModFix amt="36000"/>
          </a:blip>
          <a:stretch>
            <a:fillRect/>
          </a:stretch>
        </p:blipFill>
        <p:spPr>
          <a:xfrm>
            <a:off x="1154928" y="5261771"/>
            <a:ext cx="6331722" cy="1022455"/>
          </a:xfrm>
          <a:prstGeom prst="rect">
            <a:avLst/>
          </a:prstGeom>
          <a:ln>
            <a:solidFill>
              <a:schemeClr val="accent1">
                <a:shade val="15000"/>
              </a:schemeClr>
            </a:solidFill>
          </a:ln>
        </p:spPr>
      </p:pic>
      <p:sp>
        <p:nvSpPr>
          <p:cNvPr id="14" name="TextBox 13">
            <a:extLst>
              <a:ext uri="{FF2B5EF4-FFF2-40B4-BE49-F238E27FC236}">
                <a16:creationId xmlns:a16="http://schemas.microsoft.com/office/drawing/2014/main" id="{7AE9E6A2-B67E-1C86-01F0-70865F4251AF}"/>
              </a:ext>
            </a:extLst>
          </p:cNvPr>
          <p:cNvSpPr txBox="1"/>
          <p:nvPr/>
        </p:nvSpPr>
        <p:spPr>
          <a:xfrm>
            <a:off x="622686" y="1992194"/>
            <a:ext cx="7886700" cy="3085460"/>
          </a:xfrm>
          <a:prstGeom prst="rect">
            <a:avLst/>
          </a:prstGeom>
          <a:solidFill>
            <a:schemeClr val="bg1"/>
          </a:solidFill>
          <a:ln>
            <a:solidFill>
              <a:schemeClr val="accent1">
                <a:shade val="15000"/>
              </a:schemeClr>
            </a:solidFill>
          </a:ln>
        </p:spPr>
        <p:txBody>
          <a:bodyPr wrap="square">
            <a:spAutoFit/>
          </a:bodyPr>
          <a:lstStyle/>
          <a:p>
            <a:endParaRPr lang="en-GB" sz="1050" b="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2000" b="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Vienna, Thu 10 Oct 2024</a:t>
            </a:r>
            <a:r>
              <a:rPr lang="en-GB" sz="2000"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2000"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GB" sz="2200"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In an exciting new study, a team of (1) ……..….. researchers from the University of Vienna, (2) A……………, have discovered amazing facts about a special type of (3) d…………… living off the Norwegian west coast. The team is led by Maria Valo (University of Lyon), and, with them, (4) p…………..…. Bernd Holl has been capturing images. The team’s aim is to understand the (5) d…………………. stages and the  (6) I…… of these creatures. </a:t>
            </a:r>
            <a:r>
              <a:rPr lang="en-GB" sz="2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GB" sz="22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HU" sz="1000" kern="1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1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F893E-C778-8B78-0AA3-5E8BA9CA4DAB}"/>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8C3E996A-40EF-930E-6C44-28C7A4377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0"/>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F90B6F-17F4-80FF-A3BF-C207B34AB1FE}"/>
              </a:ext>
            </a:extLst>
          </p:cNvPr>
          <p:cNvSpPr>
            <a:spLocks noGrp="1"/>
          </p:cNvSpPr>
          <p:nvPr>
            <p:ph type="title"/>
          </p:nvPr>
        </p:nvSpPr>
        <p:spPr>
          <a:xfrm>
            <a:off x="628649" y="365126"/>
            <a:ext cx="8844959" cy="1325563"/>
          </a:xfrm>
        </p:spPr>
        <p:txBody>
          <a:bodyPr/>
          <a:lstStyle/>
          <a:p>
            <a:r>
              <a:rPr lang="en-GB"/>
              <a:t>What take-away can you define?</a:t>
            </a:r>
            <a:r>
              <a:rPr lang="en-GB" b="1">
                <a:solidFill>
                  <a:srgbClr val="FF0000"/>
                </a:solidFill>
              </a:rPr>
              <a:t> </a:t>
            </a:r>
            <a:r>
              <a:rPr lang="en-GB"/>
              <a:t> </a:t>
            </a:r>
            <a:endParaRPr lang="en-GB" noProof="0" dirty="0">
              <a:latin typeface="Calibri" panose="020F0502020204030204" pitchFamily="34" charset="0"/>
              <a:cs typeface="Calibri" panose="020F0502020204030204" pitchFamily="34" charset="0"/>
            </a:endParaRPr>
          </a:p>
        </p:txBody>
      </p:sp>
      <p:sp>
        <p:nvSpPr>
          <p:cNvPr id="10" name="Slide Number Placeholder 9">
            <a:extLst>
              <a:ext uri="{FF2B5EF4-FFF2-40B4-BE49-F238E27FC236}">
                <a16:creationId xmlns:a16="http://schemas.microsoft.com/office/drawing/2014/main" id="{8FDB57DA-D720-CE0E-255E-901B837DE8A4}"/>
              </a:ext>
            </a:extLst>
          </p:cNvPr>
          <p:cNvSpPr>
            <a:spLocks noGrp="1"/>
          </p:cNvSpPr>
          <p:nvPr>
            <p:ph type="sldNum" sz="quarter" idx="12"/>
          </p:nvPr>
        </p:nvSpPr>
        <p:spPr/>
        <p:txBody>
          <a:bodyPr/>
          <a:lstStyle/>
          <a:p>
            <a:fld id="{71BC6402-453E-CC42-9866-F28ACB571C45}" type="slidenum">
              <a:rPr lang="hu-HU" smtClean="0"/>
              <a:t>22</a:t>
            </a:fld>
            <a:endParaRPr lang="hu-HU" dirty="0"/>
          </a:p>
        </p:txBody>
      </p:sp>
      <p:sp>
        <p:nvSpPr>
          <p:cNvPr id="11" name="TextBox 10">
            <a:extLst>
              <a:ext uri="{FF2B5EF4-FFF2-40B4-BE49-F238E27FC236}">
                <a16:creationId xmlns:a16="http://schemas.microsoft.com/office/drawing/2014/main" id="{2D295420-8D87-9DBC-94B1-E343EED223A8}"/>
              </a:ext>
            </a:extLst>
          </p:cNvPr>
          <p:cNvSpPr txBox="1"/>
          <p:nvPr/>
        </p:nvSpPr>
        <p:spPr>
          <a:xfrm>
            <a:off x="5712635" y="1424588"/>
            <a:ext cx="1278082" cy="1477328"/>
          </a:xfrm>
          <a:prstGeom prst="rect">
            <a:avLst/>
          </a:prstGeom>
          <a:noFill/>
        </p:spPr>
        <p:txBody>
          <a:bodyPr wrap="square">
            <a:spAutoFit/>
          </a:bodyPr>
          <a:lstStyle/>
          <a:p>
            <a:r>
              <a:rPr lang="hu-HU" sz="9000"/>
              <a:t>💭</a:t>
            </a:r>
            <a:endParaRPr lang="hu-HU" sz="9000" dirty="0"/>
          </a:p>
        </p:txBody>
      </p:sp>
      <p:pic>
        <p:nvPicPr>
          <p:cNvPr id="10242" name="Picture 2" descr="Free Speech Bubble vector and picture">
            <a:extLst>
              <a:ext uri="{FF2B5EF4-FFF2-40B4-BE49-F238E27FC236}">
                <a16:creationId xmlns:a16="http://schemas.microsoft.com/office/drawing/2014/main" id="{CBB5CDC9-0666-424A-D70B-A58839108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269" y="2750151"/>
            <a:ext cx="1603247" cy="1463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50B811-47E1-6959-9C0B-E901869A53CE}"/>
              </a:ext>
            </a:extLst>
          </p:cNvPr>
          <p:cNvPicPr>
            <a:picLocks noChangeAspect="1"/>
          </p:cNvPicPr>
          <p:nvPr/>
        </p:nvPicPr>
        <p:blipFill>
          <a:blip r:embed="rId5"/>
          <a:stretch>
            <a:fillRect/>
          </a:stretch>
        </p:blipFill>
        <p:spPr>
          <a:xfrm rot="319436">
            <a:off x="2072316" y="1770845"/>
            <a:ext cx="3067159" cy="4298984"/>
          </a:xfrm>
          <a:prstGeom prst="rect">
            <a:avLst/>
          </a:prstGeom>
          <a:ln>
            <a:solidFill>
              <a:schemeClr val="tx1"/>
            </a:solidFill>
          </a:ln>
        </p:spPr>
      </p:pic>
      <p:pic>
        <p:nvPicPr>
          <p:cNvPr id="4" name="Picture 3">
            <a:extLst>
              <a:ext uri="{FF2B5EF4-FFF2-40B4-BE49-F238E27FC236}">
                <a16:creationId xmlns:a16="http://schemas.microsoft.com/office/drawing/2014/main" id="{DF727E02-D3AF-1B47-90C2-91AF19D2B8EF}"/>
              </a:ext>
            </a:extLst>
          </p:cNvPr>
          <p:cNvPicPr>
            <a:picLocks noChangeAspect="1"/>
          </p:cNvPicPr>
          <p:nvPr/>
        </p:nvPicPr>
        <p:blipFill>
          <a:blip r:embed="rId6"/>
          <a:stretch>
            <a:fillRect/>
          </a:stretch>
        </p:blipFill>
        <p:spPr>
          <a:xfrm rot="21352338">
            <a:off x="849178" y="1833267"/>
            <a:ext cx="3110509" cy="4346473"/>
          </a:xfrm>
          <a:prstGeom prst="rect">
            <a:avLst/>
          </a:prstGeom>
          <a:ln>
            <a:solidFill>
              <a:schemeClr val="tx1"/>
            </a:solidFill>
          </a:ln>
        </p:spPr>
      </p:pic>
      <p:sp>
        <p:nvSpPr>
          <p:cNvPr id="3" name="AutoShape 2">
            <a:extLst>
              <a:ext uri="{FF2B5EF4-FFF2-40B4-BE49-F238E27FC236}">
                <a16:creationId xmlns:a16="http://schemas.microsoft.com/office/drawing/2014/main" id="{AAC4F8D8-2693-3F39-1F7A-3069FCE0408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324771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C7F6-119E-B51C-7453-CEAF57F35493}"/>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A61D403-F114-10AF-B8A1-CAFF56B83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64" y="-42042"/>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B88D24-711E-6B46-08EB-3DEAD9BEE317}"/>
              </a:ext>
            </a:extLst>
          </p:cNvPr>
          <p:cNvSpPr>
            <a:spLocks noGrp="1"/>
          </p:cNvSpPr>
          <p:nvPr>
            <p:ph type="title"/>
          </p:nvPr>
        </p:nvSpPr>
        <p:spPr>
          <a:xfrm>
            <a:off x="628650" y="365126"/>
            <a:ext cx="2800350" cy="1325563"/>
          </a:xfrm>
        </p:spPr>
        <p:txBody>
          <a:bodyPr>
            <a:normAutofit/>
          </a:bodyPr>
          <a:lstStyle/>
          <a:p>
            <a:r>
              <a:rPr lang="en-GB" noProof="0" dirty="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Focus</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450826E-63F7-DC78-A74C-A4217164E90A}"/>
              </a:ext>
            </a:extLst>
          </p:cNvPr>
          <p:cNvSpPr>
            <a:spLocks noGrp="1"/>
          </p:cNvSpPr>
          <p:nvPr>
            <p:ph idx="1"/>
          </p:nvPr>
        </p:nvSpPr>
        <p:spPr>
          <a:xfrm>
            <a:off x="628650" y="1825625"/>
            <a:ext cx="4606496" cy="4351338"/>
          </a:xfrm>
        </p:spPr>
        <p:txBody>
          <a:bodyPr>
            <a:normAutofit/>
          </a:bodyPr>
          <a:lstStyle/>
          <a:p>
            <a:r>
              <a:rPr lang="en-GB" sz="2400" dirty="0">
                <a:latin typeface="Calibri" panose="020F0502020204030204" pitchFamily="34" charset="0"/>
                <a:cs typeface="Calibri" panose="020F0502020204030204" pitchFamily="34" charset="0"/>
              </a:rPr>
              <a:t>Questions</a:t>
            </a:r>
          </a:p>
          <a:p>
            <a:r>
              <a:rPr lang="en-GB" sz="2400" dirty="0">
                <a:latin typeface="Calibri" panose="020F0502020204030204" pitchFamily="34" charset="0"/>
                <a:cs typeface="Calibri" panose="020F0502020204030204" pitchFamily="34" charset="0"/>
              </a:rPr>
              <a:t>Reformulate</a:t>
            </a:r>
          </a:p>
          <a:p>
            <a:r>
              <a:rPr lang="en-GB" sz="2400" dirty="0">
                <a:solidFill>
                  <a:schemeClr val="bg1">
                    <a:lumMod val="50000"/>
                  </a:schemeClr>
                </a:solidFill>
                <a:latin typeface="Calibri" panose="020F0502020204030204" pitchFamily="34" charset="0"/>
                <a:cs typeface="Calibri" panose="020F0502020204030204" pitchFamily="34" charset="0"/>
              </a:rPr>
              <a:t>Tools / size / height</a:t>
            </a:r>
          </a:p>
          <a:p>
            <a:r>
              <a:rPr lang="en-GB" sz="2400" dirty="0">
                <a:latin typeface="Calibri" panose="020F0502020204030204" pitchFamily="34" charset="0"/>
                <a:cs typeface="Calibri" panose="020F0502020204030204" pitchFamily="34" charset="0"/>
              </a:rPr>
              <a:t>Processes (</a:t>
            </a:r>
            <a:r>
              <a:rPr lang="en-GB" sz="2400" i="1" dirty="0">
                <a:latin typeface="Calibri" panose="020F0502020204030204" pitchFamily="34" charset="0"/>
                <a:cs typeface="Calibri" panose="020F0502020204030204" pitchFamily="34" charset="0"/>
              </a:rPr>
              <a:t>first, then</a:t>
            </a:r>
            <a:r>
              <a:rPr lang="en-GB" sz="2400" dirty="0">
                <a:latin typeface="Calibri" panose="020F0502020204030204" pitchFamily="34" charset="0"/>
                <a:cs typeface="Calibri" panose="020F0502020204030204" pitchFamily="34" charset="0"/>
              </a:rPr>
              <a:t>.. )</a:t>
            </a:r>
          </a:p>
          <a:p>
            <a:r>
              <a:rPr lang="en-GB" sz="2400" dirty="0">
                <a:latin typeface="Calibri" panose="020F0502020204030204" pitchFamily="34" charset="0"/>
                <a:cs typeface="Calibri" panose="020F0502020204030204" pitchFamily="34" charset="0"/>
              </a:rPr>
              <a:t>Photos</a:t>
            </a:r>
          </a:p>
          <a:p>
            <a:r>
              <a:rPr lang="en-GB" sz="2400" dirty="0">
                <a:latin typeface="Calibri" panose="020F0502020204030204" pitchFamily="34" charset="0"/>
                <a:cs typeface="Calibri" panose="020F0502020204030204" pitchFamily="34" charset="0"/>
              </a:rPr>
              <a:t>Took notes &gt; discussion</a:t>
            </a:r>
          </a:p>
          <a:p>
            <a:r>
              <a:rPr lang="en-GB" sz="2400" dirty="0">
                <a:latin typeface="Calibri" panose="020F0502020204030204" pitchFamily="34" charset="0"/>
                <a:cs typeface="Calibri" panose="020F0502020204030204" pitchFamily="34" charset="0"/>
              </a:rPr>
              <a:t>“Update me next week”</a:t>
            </a:r>
          </a:p>
        </p:txBody>
      </p:sp>
      <p:pic>
        <p:nvPicPr>
          <p:cNvPr id="7" name="Picture 2" descr="Free boy face head vector">
            <a:extLst>
              <a:ext uri="{FF2B5EF4-FFF2-40B4-BE49-F238E27FC236}">
                <a16:creationId xmlns:a16="http://schemas.microsoft.com/office/drawing/2014/main" id="{8E0ECE46-7511-32E4-B21A-558688F10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775" y="609112"/>
            <a:ext cx="745297" cy="8375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CF38961-8407-5C93-6166-B6DFFC1994CA}"/>
              </a:ext>
            </a:extLst>
          </p:cNvPr>
          <p:cNvSpPr>
            <a:spLocks noGrp="1"/>
          </p:cNvSpPr>
          <p:nvPr>
            <p:ph type="sldNum" sz="quarter" idx="12"/>
          </p:nvPr>
        </p:nvSpPr>
        <p:spPr/>
        <p:txBody>
          <a:bodyPr/>
          <a:lstStyle/>
          <a:p>
            <a:fld id="{71BC6402-453E-CC42-9866-F28ACB571C45}" type="slidenum">
              <a:rPr lang="hu-HU" smtClean="0"/>
              <a:t>23</a:t>
            </a:fld>
            <a:endParaRPr lang="hu-HU" dirty="0"/>
          </a:p>
        </p:txBody>
      </p:sp>
      <p:sp>
        <p:nvSpPr>
          <p:cNvPr id="8" name="Content Placeholder 2">
            <a:extLst>
              <a:ext uri="{FF2B5EF4-FFF2-40B4-BE49-F238E27FC236}">
                <a16:creationId xmlns:a16="http://schemas.microsoft.com/office/drawing/2014/main" id="{B35B7B50-EC8B-E209-9E5E-138363703283}"/>
              </a:ext>
            </a:extLst>
          </p:cNvPr>
          <p:cNvSpPr txBox="1">
            <a:spLocks/>
          </p:cNvSpPr>
          <p:nvPr/>
        </p:nvSpPr>
        <p:spPr>
          <a:xfrm>
            <a:off x="4657723" y="1885097"/>
            <a:ext cx="4392931" cy="4306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panose="020F0502020204030204" pitchFamily="34" charset="0"/>
                <a:cs typeface="Calibri" panose="020F0502020204030204" pitchFamily="34" charset="0"/>
              </a:rPr>
              <a:t>Talk about self / kids </a:t>
            </a:r>
          </a:p>
          <a:p>
            <a:r>
              <a:rPr lang="en-GB" sz="2400" dirty="0">
                <a:latin typeface="Calibri" panose="020F0502020204030204" pitchFamily="34" charset="0"/>
                <a:cs typeface="Calibri" panose="020F0502020204030204" pitchFamily="34" charset="0"/>
              </a:rPr>
              <a:t>Describe a process </a:t>
            </a:r>
          </a:p>
          <a:p>
            <a:r>
              <a:rPr lang="en-GB" sz="2400" dirty="0">
                <a:latin typeface="Calibri" panose="020F0502020204030204" pitchFamily="34" charset="0"/>
                <a:cs typeface="Calibri" panose="020F0502020204030204" pitchFamily="34" charset="0"/>
              </a:rPr>
              <a:t>Notes: 3-column feedback</a:t>
            </a:r>
          </a:p>
          <a:p>
            <a:r>
              <a:rPr lang="en-GB" sz="2400" dirty="0">
                <a:latin typeface="Calibri" panose="020F0502020204030204" pitchFamily="34" charset="0"/>
                <a:cs typeface="Calibri" panose="020F0502020204030204" pitchFamily="34" charset="0"/>
              </a:rPr>
              <a:t>Sth for next time</a:t>
            </a:r>
          </a:p>
        </p:txBody>
      </p:sp>
      <p:sp>
        <p:nvSpPr>
          <p:cNvPr id="9" name="Title 1">
            <a:extLst>
              <a:ext uri="{FF2B5EF4-FFF2-40B4-BE49-F238E27FC236}">
                <a16:creationId xmlns:a16="http://schemas.microsoft.com/office/drawing/2014/main" id="{622B69D3-B496-53A9-E00C-C3267639D267}"/>
              </a:ext>
            </a:extLst>
          </p:cNvPr>
          <p:cNvSpPr txBox="1">
            <a:spLocks/>
          </p:cNvSpPr>
          <p:nvPr/>
        </p:nvSpPr>
        <p:spPr>
          <a:xfrm>
            <a:off x="4751070" y="394376"/>
            <a:ext cx="4392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cs typeface="Calibri" panose="020F0502020204030204" pitchFamily="34" charset="0"/>
              </a:rPr>
              <a:t>The Take-away(s) </a:t>
            </a:r>
          </a:p>
        </p:txBody>
      </p:sp>
      <p:pic>
        <p:nvPicPr>
          <p:cNvPr id="10" name="Picture 6" descr="Christmas present Generic Flat icon | Freepik">
            <a:extLst>
              <a:ext uri="{FF2B5EF4-FFF2-40B4-BE49-F238E27FC236}">
                <a16:creationId xmlns:a16="http://schemas.microsoft.com/office/drawing/2014/main" id="{A2074E46-FA34-259E-8AEB-58F4203CF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937" y="4719343"/>
            <a:ext cx="1531322" cy="15313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carry dolly hand truck illustration">
            <a:extLst>
              <a:ext uri="{FF2B5EF4-FFF2-40B4-BE49-F238E27FC236}">
                <a16:creationId xmlns:a16="http://schemas.microsoft.com/office/drawing/2014/main" id="{0F86FBA5-ABC2-7FD7-EEB7-36548AF56492}"/>
              </a:ext>
            </a:extLst>
          </p:cNvPr>
          <p:cNvPicPr>
            <a:picLocks noChangeAspect="1" noChangeArrowheads="1"/>
          </p:cNvPicPr>
          <p:nvPr/>
        </p:nvPicPr>
        <p:blipFill>
          <a:blip r:embed="rId6">
            <a:alphaModFix amt="36000"/>
            <a:extLst>
              <a:ext uri="{28A0092B-C50C-407E-A947-70E740481C1C}">
                <a14:useLocalDpi xmlns:a14="http://schemas.microsoft.com/office/drawing/2010/main" val="0"/>
              </a:ext>
            </a:extLst>
          </a:blip>
          <a:srcRect/>
          <a:stretch>
            <a:fillRect/>
          </a:stretch>
        </p:blipFill>
        <p:spPr bwMode="auto">
          <a:xfrm>
            <a:off x="1028906" y="5076590"/>
            <a:ext cx="786196" cy="81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BC79-2C5D-EE57-96E9-BF7917685F7A}"/>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0D927708-6B29-E900-FB28-3296A5622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9DE5B4-9760-4297-651F-9F730202B9E9}"/>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My notes</a:t>
            </a:r>
          </a:p>
        </p:txBody>
      </p:sp>
      <p:pic>
        <p:nvPicPr>
          <p:cNvPr id="7" name="Picture 6">
            <a:extLst>
              <a:ext uri="{FF2B5EF4-FFF2-40B4-BE49-F238E27FC236}">
                <a16:creationId xmlns:a16="http://schemas.microsoft.com/office/drawing/2014/main" id="{917CFA1D-C5A5-122C-6CA8-4FDC1673EEAD}"/>
              </a:ext>
            </a:extLst>
          </p:cNvPr>
          <p:cNvPicPr>
            <a:picLocks noChangeAspect="1"/>
          </p:cNvPicPr>
          <p:nvPr/>
        </p:nvPicPr>
        <p:blipFill>
          <a:blip r:embed="rId4"/>
          <a:stretch>
            <a:fillRect/>
          </a:stretch>
        </p:blipFill>
        <p:spPr>
          <a:xfrm>
            <a:off x="445769" y="2343376"/>
            <a:ext cx="8232361" cy="2685823"/>
          </a:xfrm>
          <a:prstGeom prst="rect">
            <a:avLst/>
          </a:prstGeom>
        </p:spPr>
      </p:pic>
      <p:sp>
        <p:nvSpPr>
          <p:cNvPr id="9" name="Content Placeholder 2">
            <a:extLst>
              <a:ext uri="{FF2B5EF4-FFF2-40B4-BE49-F238E27FC236}">
                <a16:creationId xmlns:a16="http://schemas.microsoft.com/office/drawing/2014/main" id="{0894B612-013B-2556-5965-C33BA24D02F0}"/>
              </a:ext>
            </a:extLst>
          </p:cNvPr>
          <p:cNvSpPr>
            <a:spLocks noGrp="1"/>
          </p:cNvSpPr>
          <p:nvPr>
            <p:ph idx="1"/>
          </p:nvPr>
        </p:nvSpPr>
        <p:spPr>
          <a:xfrm>
            <a:off x="628650" y="1825625"/>
            <a:ext cx="7886700" cy="4351338"/>
          </a:xfrm>
        </p:spPr>
        <p:txBody>
          <a:bodyPr>
            <a:normAutofit/>
          </a:bodyPr>
          <a:lstStyle/>
          <a:p>
            <a:pPr marL="514350" indent="-514350">
              <a:buAutoNum type="alphaLcParenR"/>
            </a:pPr>
            <a:r>
              <a:rPr lang="en-GB" sz="2400" dirty="0">
                <a:latin typeface="Calibri" panose="020F0502020204030204" pitchFamily="34" charset="0"/>
                <a:cs typeface="Calibri" panose="020F0502020204030204" pitchFamily="34" charset="0"/>
              </a:rPr>
              <a:t>off-screen (columns 1+2)</a:t>
            </a: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endParaRPr lang="en-GB" sz="2400" dirty="0">
              <a:latin typeface="Calibri" panose="020F0502020204030204" pitchFamily="34" charset="0"/>
              <a:cs typeface="Calibri" panose="020F0502020204030204" pitchFamily="34" charset="0"/>
            </a:endParaRPr>
          </a:p>
          <a:p>
            <a:pPr marL="514350" indent="-514350">
              <a:buAutoNum type="alphaLcParenR"/>
            </a:pPr>
            <a:r>
              <a:rPr lang="en-GB" sz="2400" dirty="0">
                <a:latin typeface="Calibri" panose="020F0502020204030204" pitchFamily="34" charset="0"/>
                <a:cs typeface="Calibri" panose="020F0502020204030204" pitchFamily="34" charset="0"/>
              </a:rPr>
              <a:t>Shared-screen – working on column 3</a:t>
            </a:r>
          </a:p>
        </p:txBody>
      </p:sp>
      <p:sp>
        <p:nvSpPr>
          <p:cNvPr id="3" name="Slide Number Placeholder 2">
            <a:extLst>
              <a:ext uri="{FF2B5EF4-FFF2-40B4-BE49-F238E27FC236}">
                <a16:creationId xmlns:a16="http://schemas.microsoft.com/office/drawing/2014/main" id="{E4A73BEC-30F9-3F4A-7526-869CF9FDB35B}"/>
              </a:ext>
            </a:extLst>
          </p:cNvPr>
          <p:cNvSpPr>
            <a:spLocks noGrp="1"/>
          </p:cNvSpPr>
          <p:nvPr>
            <p:ph type="sldNum" sz="quarter" idx="12"/>
          </p:nvPr>
        </p:nvSpPr>
        <p:spPr/>
        <p:txBody>
          <a:bodyPr/>
          <a:lstStyle/>
          <a:p>
            <a:fld id="{71BC6402-453E-CC42-9866-F28ACB571C45}" type="slidenum">
              <a:rPr lang="hu-HU" smtClean="0"/>
              <a:t>24</a:t>
            </a:fld>
            <a:endParaRPr lang="hu-HU" dirty="0"/>
          </a:p>
        </p:txBody>
      </p:sp>
      <p:pic>
        <p:nvPicPr>
          <p:cNvPr id="5" name="Picture 4" descr="Free actress beauty face illustration">
            <a:extLst>
              <a:ext uri="{FF2B5EF4-FFF2-40B4-BE49-F238E27FC236}">
                <a16:creationId xmlns:a16="http://schemas.microsoft.com/office/drawing/2014/main" id="{2C6E2500-E510-8D0B-9110-182B171D6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82172"/>
            <a:ext cx="917787" cy="99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18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FBB5D-8F25-AB08-34CF-88579D945DCB}"/>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CCC93ADE-5619-6D85-AF37-A0A65A61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9427"/>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886F24-4935-BD2B-E219-04313BC622C9}"/>
              </a:ext>
            </a:extLst>
          </p:cNvPr>
          <p:cNvSpPr>
            <a:spLocks noGrp="1"/>
          </p:cNvSpPr>
          <p:nvPr>
            <p:ph idx="1"/>
          </p:nvPr>
        </p:nvSpPr>
        <p:spPr>
          <a:xfrm>
            <a:off x="628650" y="1825625"/>
            <a:ext cx="4122420" cy="4351338"/>
          </a:xfrm>
        </p:spPr>
        <p:txBody>
          <a:bodyPr>
            <a:normAutofit/>
          </a:bodyPr>
          <a:lstStyle/>
          <a:p>
            <a:r>
              <a:rPr lang="en-GB" sz="2400" dirty="0">
                <a:latin typeface="Calibri" panose="020F0502020204030204" pitchFamily="34" charset="0"/>
                <a:cs typeface="Calibri" panose="020F0502020204030204" pitchFamily="34" charset="0"/>
              </a:rPr>
              <a:t>Made + shared Google doc</a:t>
            </a:r>
          </a:p>
          <a:p>
            <a:r>
              <a:rPr lang="en-GB" sz="2400" dirty="0">
                <a:latin typeface="Calibri" panose="020F0502020204030204" pitchFamily="34" charset="0"/>
                <a:cs typeface="Calibri" panose="020F0502020204030204" pitchFamily="34" charset="0"/>
              </a:rPr>
              <a:t>Asked to think/take notes</a:t>
            </a:r>
          </a:p>
          <a:p>
            <a:r>
              <a:rPr lang="en-GB" sz="1800" i="1" dirty="0">
                <a:solidFill>
                  <a:schemeClr val="bg1">
                    <a:lumMod val="50000"/>
                  </a:schemeClr>
                </a:solidFill>
                <a:latin typeface="Calibri" panose="020F0502020204030204" pitchFamily="34" charset="0"/>
                <a:cs typeface="Calibri" panose="020F0502020204030204" pitchFamily="34" charset="0"/>
              </a:rPr>
              <a:t>[Cameras/mics off: 4’; Camera on]</a:t>
            </a:r>
          </a:p>
          <a:p>
            <a:r>
              <a:rPr lang="en-GB" sz="2400" dirty="0">
                <a:latin typeface="Calibri" panose="020F0502020204030204" pitchFamily="34" charset="0"/>
                <a:cs typeface="Calibri" panose="020F0502020204030204" pitchFamily="34" charset="0"/>
              </a:rPr>
              <a:t>She talked through notes</a:t>
            </a:r>
          </a:p>
          <a:p>
            <a:r>
              <a:rPr lang="en-GB" sz="2400" dirty="0">
                <a:latin typeface="Calibri" panose="020F0502020204030204" pitchFamily="34" charset="0"/>
                <a:cs typeface="Calibri" panose="020F0502020204030204" pitchFamily="34" charset="0"/>
              </a:rPr>
              <a:t>Questions</a:t>
            </a:r>
          </a:p>
          <a:p>
            <a:r>
              <a:rPr lang="en-GB" sz="2400" dirty="0">
                <a:latin typeface="Calibri" panose="020F0502020204030204" pitchFamily="34" charset="0"/>
                <a:cs typeface="Calibri" panose="020F0502020204030204" pitchFamily="34" charset="0"/>
              </a:rPr>
              <a:t>I took notes (off screen)</a:t>
            </a:r>
          </a:p>
          <a:p>
            <a:r>
              <a:rPr lang="en-GB" sz="2400" dirty="0">
                <a:latin typeface="Calibri" panose="020F0502020204030204" pitchFamily="34" charset="0"/>
                <a:cs typeface="Calibri" panose="020F0502020204030204" pitchFamily="34" charset="0"/>
              </a:rPr>
              <a:t>Shared notes &gt; discussion</a:t>
            </a:r>
          </a:p>
        </p:txBody>
      </p:sp>
      <p:pic>
        <p:nvPicPr>
          <p:cNvPr id="4" name="Picture 4" descr="Free actress beauty face illustration">
            <a:extLst>
              <a:ext uri="{FF2B5EF4-FFF2-40B4-BE49-F238E27FC236}">
                <a16:creationId xmlns:a16="http://schemas.microsoft.com/office/drawing/2014/main" id="{D82F9E2E-FDA8-C959-0F03-5CC8469A6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82172"/>
            <a:ext cx="917787" cy="99719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389ADF0-7BF2-63D0-91F9-F2DFD66F29DF}"/>
              </a:ext>
            </a:extLst>
          </p:cNvPr>
          <p:cNvSpPr>
            <a:spLocks noGrp="1"/>
          </p:cNvSpPr>
          <p:nvPr>
            <p:ph type="sldNum" sz="quarter" idx="12"/>
          </p:nvPr>
        </p:nvSpPr>
        <p:spPr/>
        <p:txBody>
          <a:bodyPr/>
          <a:lstStyle/>
          <a:p>
            <a:fld id="{71BC6402-453E-CC42-9866-F28ACB571C45}" type="slidenum">
              <a:rPr lang="hu-HU" smtClean="0"/>
              <a:t>25</a:t>
            </a:fld>
            <a:endParaRPr lang="hu-HU" dirty="0"/>
          </a:p>
        </p:txBody>
      </p:sp>
      <p:sp>
        <p:nvSpPr>
          <p:cNvPr id="9" name="Title 1">
            <a:extLst>
              <a:ext uri="{FF2B5EF4-FFF2-40B4-BE49-F238E27FC236}">
                <a16:creationId xmlns:a16="http://schemas.microsoft.com/office/drawing/2014/main" id="{DD6023E8-564C-E099-1F29-66E0A492F014}"/>
              </a:ext>
            </a:extLst>
          </p:cNvPr>
          <p:cNvSpPr>
            <a:spLocks noGrp="1"/>
          </p:cNvSpPr>
          <p:nvPr>
            <p:ph type="title"/>
          </p:nvPr>
        </p:nvSpPr>
        <p:spPr>
          <a:xfrm>
            <a:off x="628650" y="365126"/>
            <a:ext cx="2800350" cy="1325563"/>
          </a:xfrm>
        </p:spPr>
        <p:txBody>
          <a:bodyPr>
            <a:normAutofit/>
          </a:bodyPr>
          <a:lstStyle/>
          <a:p>
            <a:r>
              <a:rPr lang="en-GB" noProof="0" dirty="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Focus</a:t>
            </a:r>
            <a:endParaRPr lang="en-GB" noProof="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6BBA2DF2-6393-75EA-D60D-FC8F029010CD}"/>
              </a:ext>
            </a:extLst>
          </p:cNvPr>
          <p:cNvSpPr txBox="1">
            <a:spLocks/>
          </p:cNvSpPr>
          <p:nvPr/>
        </p:nvSpPr>
        <p:spPr>
          <a:xfrm>
            <a:off x="4751070" y="394376"/>
            <a:ext cx="4392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cs typeface="Calibri" panose="020F0502020204030204" pitchFamily="34" charset="0"/>
              </a:rPr>
              <a:t>The Take-away(s) </a:t>
            </a:r>
          </a:p>
        </p:txBody>
      </p:sp>
      <p:sp>
        <p:nvSpPr>
          <p:cNvPr id="11" name="Content Placeholder 2">
            <a:extLst>
              <a:ext uri="{FF2B5EF4-FFF2-40B4-BE49-F238E27FC236}">
                <a16:creationId xmlns:a16="http://schemas.microsoft.com/office/drawing/2014/main" id="{7539E67B-1C31-137E-959A-F48EEDFE6F0D}"/>
              </a:ext>
            </a:extLst>
          </p:cNvPr>
          <p:cNvSpPr txBox="1">
            <a:spLocks/>
          </p:cNvSpPr>
          <p:nvPr/>
        </p:nvSpPr>
        <p:spPr>
          <a:xfrm>
            <a:off x="4652010" y="1825625"/>
            <a:ext cx="4331970" cy="3032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panose="020F0502020204030204" pitchFamily="34" charset="0"/>
                <a:cs typeface="Calibri" panose="020F0502020204030204" pitchFamily="34" charset="0"/>
              </a:rPr>
              <a:t>Talking about own work / interests / event</a:t>
            </a:r>
          </a:p>
          <a:p>
            <a:r>
              <a:rPr lang="en-GB" sz="2400" dirty="0">
                <a:latin typeface="Calibri" panose="020F0502020204030204" pitchFamily="34" charset="0"/>
                <a:cs typeface="Calibri" panose="020F0502020204030204" pitchFamily="34" charset="0"/>
              </a:rPr>
              <a:t>Structure to talk</a:t>
            </a:r>
          </a:p>
          <a:p>
            <a:r>
              <a:rPr lang="en-GB" sz="2400" dirty="0">
                <a:latin typeface="Calibri" panose="020F0502020204030204" pitchFamily="34" charset="0"/>
                <a:cs typeface="Calibri" panose="020F0502020204030204" pitchFamily="34" charset="0"/>
              </a:rPr>
              <a:t>Ownership: editing rights</a:t>
            </a:r>
          </a:p>
          <a:p>
            <a:r>
              <a:rPr lang="en-GB" sz="2400" dirty="0">
                <a:latin typeface="Calibri" panose="020F0502020204030204" pitchFamily="34" charset="0"/>
                <a:cs typeface="Calibri" panose="020F0502020204030204" pitchFamily="34" charset="0"/>
              </a:rPr>
              <a:t>Notes: 3-column feedback</a:t>
            </a:r>
          </a:p>
          <a:p>
            <a:r>
              <a:rPr lang="en-GB" sz="2400" dirty="0">
                <a:latin typeface="Calibri" panose="020F0502020204030204" pitchFamily="34" charset="0"/>
                <a:cs typeface="Calibri" panose="020F0502020204030204" pitchFamily="34" charset="0"/>
              </a:rPr>
              <a:t>Sth for next time: check the notes, revise </a:t>
            </a:r>
          </a:p>
          <a:p>
            <a:pPr marL="0" indent="0">
              <a:buFont typeface="Arial" panose="020B0604020202020204" pitchFamily="34" charset="0"/>
              <a:buNone/>
            </a:pPr>
            <a:endParaRPr lang="en-GB" dirty="0">
              <a:latin typeface="Calibri" panose="020F0502020204030204" pitchFamily="34" charset="0"/>
              <a:cs typeface="Calibri" panose="020F0502020204030204" pitchFamily="34" charset="0"/>
            </a:endParaRPr>
          </a:p>
          <a:p>
            <a:endParaRPr lang="en-GB" sz="2000" i="1" dirty="0">
              <a:solidFill>
                <a:srgbClr val="0070C0"/>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12" name="Picture 6" descr="Christmas present Generic Flat icon | Freepik">
            <a:extLst>
              <a:ext uri="{FF2B5EF4-FFF2-40B4-BE49-F238E27FC236}">
                <a16:creationId xmlns:a16="http://schemas.microsoft.com/office/drawing/2014/main" id="{CC423F43-7E26-E4E7-9271-4D88BB79E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937" y="4719343"/>
            <a:ext cx="1531322" cy="153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FB0E-03D1-AD04-B15E-C9D82BDC220A}"/>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7385A852-408F-7CE8-27AD-B6545B837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0"/>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35048A6-421B-842D-A1D4-B1475204343F}"/>
              </a:ext>
            </a:extLst>
          </p:cNvPr>
          <p:cNvSpPr>
            <a:spLocks noGrp="1"/>
          </p:cNvSpPr>
          <p:nvPr>
            <p:ph idx="1"/>
          </p:nvPr>
        </p:nvSpPr>
        <p:spPr>
          <a:xfrm>
            <a:off x="628650" y="1825625"/>
            <a:ext cx="3943350" cy="4351338"/>
          </a:xfrm>
        </p:spPr>
        <p:txBody>
          <a:bodyPr>
            <a:noAutofit/>
          </a:bodyPr>
          <a:lstStyle/>
          <a:p>
            <a:r>
              <a:rPr lang="en-GB" sz="2400" dirty="0">
                <a:latin typeface="Calibri" panose="020F0502020204030204" pitchFamily="34" charset="0"/>
                <a:cs typeface="Calibri" panose="020F0502020204030204" pitchFamily="34" charset="0"/>
              </a:rPr>
              <a:t>9 words: </a:t>
            </a:r>
          </a:p>
          <a:p>
            <a:pPr lvl="1"/>
            <a:r>
              <a:rPr lang="en-GB" sz="2000" dirty="0">
                <a:solidFill>
                  <a:schemeClr val="bg1">
                    <a:lumMod val="50000"/>
                  </a:schemeClr>
                </a:solidFill>
                <a:latin typeface="Calibri" panose="020F0502020204030204" pitchFamily="34" charset="0"/>
                <a:cs typeface="Calibri" panose="020F0502020204030204" pitchFamily="34" charset="0"/>
              </a:rPr>
              <a:t>[</a:t>
            </a:r>
            <a:r>
              <a:rPr lang="en-GB" sz="2000" i="1" dirty="0">
                <a:solidFill>
                  <a:schemeClr val="bg1">
                    <a:lumMod val="50000"/>
                  </a:schemeClr>
                </a:solidFill>
                <a:latin typeface="Calibri" panose="020F0502020204030204" pitchFamily="34" charset="0"/>
                <a:cs typeface="Calibri" panose="020F0502020204030204" pitchFamily="34" charset="0"/>
              </a:rPr>
              <a:t>mics. off</a:t>
            </a:r>
            <a:r>
              <a:rPr lang="en-GB" sz="2000" dirty="0">
                <a:solidFill>
                  <a:schemeClr val="bg1">
                    <a:lumMod val="50000"/>
                  </a:schemeClr>
                </a:solidFill>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read words aloud</a:t>
            </a:r>
          </a:p>
          <a:p>
            <a:pPr lvl="1"/>
            <a:r>
              <a:rPr lang="en-GB" sz="2000" dirty="0">
                <a:solidFill>
                  <a:schemeClr val="bg1">
                    <a:lumMod val="50000"/>
                  </a:schemeClr>
                </a:solidFill>
                <a:latin typeface="Calibri" panose="020F0502020204030204" pitchFamily="34" charset="0"/>
                <a:cs typeface="Calibri" panose="020F0502020204030204" pitchFamily="34" charset="0"/>
              </a:rPr>
              <a:t>[</a:t>
            </a:r>
            <a:r>
              <a:rPr lang="en-GB" sz="2000" i="1" dirty="0">
                <a:solidFill>
                  <a:schemeClr val="bg1">
                    <a:lumMod val="50000"/>
                  </a:schemeClr>
                </a:solidFill>
                <a:latin typeface="Calibri" panose="020F0502020204030204" pitchFamily="34" charset="0"/>
                <a:cs typeface="Calibri" panose="020F0502020204030204" pitchFamily="34" charset="0"/>
              </a:rPr>
              <a:t>mics. on</a:t>
            </a:r>
            <a:r>
              <a:rPr lang="en-GB" sz="2000" dirty="0">
                <a:solidFill>
                  <a:schemeClr val="bg1">
                    <a:lumMod val="50000"/>
                  </a:schemeClr>
                </a:solidFill>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check pron</a:t>
            </a:r>
          </a:p>
          <a:p>
            <a:pPr lvl="1"/>
            <a:r>
              <a:rPr lang="en-GB" sz="2000" dirty="0">
                <a:latin typeface="Calibri" panose="020F0502020204030204" pitchFamily="34" charset="0"/>
                <a:cs typeface="Calibri" panose="020F0502020204030204" pitchFamily="34" charset="0"/>
              </a:rPr>
              <a:t>T+S read 1 word in turn(x2)</a:t>
            </a:r>
          </a:p>
          <a:p>
            <a:r>
              <a:rPr lang="en-GB" sz="2400" dirty="0">
                <a:latin typeface="Calibri" panose="020F0502020204030204" pitchFamily="34" charset="0"/>
                <a:cs typeface="Calibri" panose="020F0502020204030204" pitchFamily="34" charset="0"/>
              </a:rPr>
              <a:t>Use picture to elicit </a:t>
            </a:r>
          </a:p>
          <a:p>
            <a:r>
              <a:rPr lang="en-GB" sz="2400" dirty="0">
                <a:latin typeface="Calibri" panose="020F0502020204030204" pitchFamily="34" charset="0"/>
                <a:cs typeface="Calibri" panose="020F0502020204030204" pitchFamily="34" charset="0"/>
              </a:rPr>
              <a:t>Gapfill </a:t>
            </a:r>
            <a:r>
              <a:rPr lang="en-GB" sz="2000" dirty="0">
                <a:solidFill>
                  <a:schemeClr val="bg1">
                    <a:lumMod val="50000"/>
                  </a:schemeClr>
                </a:solidFill>
                <a:latin typeface="Calibri" panose="020F0502020204030204" pitchFamily="34" charset="0"/>
                <a:cs typeface="Calibri" panose="020F0502020204030204" pitchFamily="34" charset="0"/>
              </a:rPr>
              <a:t>(w/o key words)</a:t>
            </a:r>
          </a:p>
          <a:p>
            <a:pPr lvl="1"/>
            <a:r>
              <a:rPr lang="en-GB" sz="2000" dirty="0">
                <a:latin typeface="Calibri" panose="020F0502020204030204" pitchFamily="34" charset="0"/>
                <a:cs typeface="Calibri" panose="020F0502020204030204" pitchFamily="34" charset="0"/>
              </a:rPr>
              <a:t>Complete text </a:t>
            </a:r>
            <a:r>
              <a:rPr lang="en-GB" sz="2000" u="sng" dirty="0">
                <a:latin typeface="Calibri" panose="020F0502020204030204" pitchFamily="34" charset="0"/>
                <a:cs typeface="Calibri" panose="020F0502020204030204" pitchFamily="34" charset="0"/>
              </a:rPr>
              <a:t>orally</a:t>
            </a:r>
          </a:p>
          <a:p>
            <a:pPr lvl="1"/>
            <a:r>
              <a:rPr lang="en-GB" sz="2000" dirty="0">
                <a:latin typeface="Calibri" panose="020F0502020204030204" pitchFamily="34" charset="0"/>
                <a:cs typeface="Calibri" panose="020F0502020204030204" pitchFamily="34" charset="0"/>
              </a:rPr>
              <a:t>Show key words &gt; check </a:t>
            </a:r>
          </a:p>
          <a:p>
            <a:r>
              <a:rPr lang="en-GB" sz="2400" dirty="0">
                <a:latin typeface="Calibri" panose="020F0502020204030204" pitchFamily="34" charset="0"/>
                <a:cs typeface="Calibri" panose="020F0502020204030204" pitchFamily="34" charset="0"/>
              </a:rPr>
              <a:t>Share doc / editing rights: </a:t>
            </a:r>
          </a:p>
          <a:p>
            <a:pPr lvl="1"/>
            <a:r>
              <a:rPr lang="en-GB" sz="2000" dirty="0">
                <a:latin typeface="Calibri" panose="020F0502020204030204" pitchFamily="34" charset="0"/>
                <a:cs typeface="Calibri" panose="020F0502020204030204" pitchFamily="34" charset="0"/>
              </a:rPr>
              <a:t>S repeats ex. at home  </a:t>
            </a:r>
          </a:p>
        </p:txBody>
      </p:sp>
      <p:sp>
        <p:nvSpPr>
          <p:cNvPr id="6" name="Slide Number Placeholder 5">
            <a:extLst>
              <a:ext uri="{FF2B5EF4-FFF2-40B4-BE49-F238E27FC236}">
                <a16:creationId xmlns:a16="http://schemas.microsoft.com/office/drawing/2014/main" id="{12171ABB-8D64-99E7-3321-01553EF708D3}"/>
              </a:ext>
            </a:extLst>
          </p:cNvPr>
          <p:cNvSpPr>
            <a:spLocks noGrp="1"/>
          </p:cNvSpPr>
          <p:nvPr>
            <p:ph type="sldNum" sz="quarter" idx="12"/>
          </p:nvPr>
        </p:nvSpPr>
        <p:spPr/>
        <p:txBody>
          <a:bodyPr/>
          <a:lstStyle/>
          <a:p>
            <a:fld id="{71BC6402-453E-CC42-9866-F28ACB571C45}" type="slidenum">
              <a:rPr lang="hu-HU" smtClean="0"/>
              <a:t>26</a:t>
            </a:fld>
            <a:endParaRPr lang="hu-HU" dirty="0"/>
          </a:p>
        </p:txBody>
      </p:sp>
      <p:sp>
        <p:nvSpPr>
          <p:cNvPr id="9" name="Title 1">
            <a:extLst>
              <a:ext uri="{FF2B5EF4-FFF2-40B4-BE49-F238E27FC236}">
                <a16:creationId xmlns:a16="http://schemas.microsoft.com/office/drawing/2014/main" id="{3DD2419D-42D8-D6E6-A95E-35F04170EB9D}"/>
              </a:ext>
            </a:extLst>
          </p:cNvPr>
          <p:cNvSpPr>
            <a:spLocks noGrp="1"/>
          </p:cNvSpPr>
          <p:nvPr>
            <p:ph type="title"/>
          </p:nvPr>
        </p:nvSpPr>
        <p:spPr>
          <a:xfrm>
            <a:off x="628650" y="365126"/>
            <a:ext cx="2800350" cy="1325563"/>
          </a:xfrm>
        </p:spPr>
        <p:txBody>
          <a:bodyPr>
            <a:normAutofit/>
          </a:bodyPr>
          <a:lstStyle/>
          <a:p>
            <a:r>
              <a:rPr lang="en-GB" noProof="0" dirty="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Focus</a:t>
            </a:r>
            <a:endParaRPr lang="en-GB" noProof="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0012B4E9-F771-9E45-6A10-A79653763E54}"/>
              </a:ext>
            </a:extLst>
          </p:cNvPr>
          <p:cNvSpPr txBox="1">
            <a:spLocks/>
          </p:cNvSpPr>
          <p:nvPr/>
        </p:nvSpPr>
        <p:spPr>
          <a:xfrm>
            <a:off x="4751070" y="394376"/>
            <a:ext cx="4392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cs typeface="Calibri" panose="020F0502020204030204" pitchFamily="34" charset="0"/>
              </a:rPr>
              <a:t>The Take-away(s) </a:t>
            </a:r>
          </a:p>
        </p:txBody>
      </p:sp>
      <p:sp>
        <p:nvSpPr>
          <p:cNvPr id="11" name="Content Placeholder 2">
            <a:extLst>
              <a:ext uri="{FF2B5EF4-FFF2-40B4-BE49-F238E27FC236}">
                <a16:creationId xmlns:a16="http://schemas.microsoft.com/office/drawing/2014/main" id="{8E6D1BB1-79DC-8E76-6582-EF26C9ABCFB4}"/>
              </a:ext>
            </a:extLst>
          </p:cNvPr>
          <p:cNvSpPr txBox="1">
            <a:spLocks/>
          </p:cNvSpPr>
          <p:nvPr/>
        </p:nvSpPr>
        <p:spPr>
          <a:xfrm>
            <a:off x="4497572" y="1825625"/>
            <a:ext cx="4585468" cy="3032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2400" dirty="0">
                <a:latin typeface="Calibri" panose="020F0502020204030204" pitchFamily="34" charset="0"/>
                <a:cs typeface="Calibri" panose="020F0502020204030204" pitchFamily="34" charset="0"/>
              </a:rPr>
              <a:t>Work-related topic </a:t>
            </a:r>
          </a:p>
          <a:p>
            <a:pPr>
              <a:lnSpc>
                <a:spcPct val="120000"/>
              </a:lnSpc>
            </a:pPr>
            <a:r>
              <a:rPr lang="en-GB" sz="2400" dirty="0">
                <a:latin typeface="Calibri" panose="020F0502020204030204" pitchFamily="34" charset="0"/>
                <a:cs typeface="Calibri" panose="020F0502020204030204" pitchFamily="34" charset="0"/>
              </a:rPr>
              <a:t>Confidence: pron – key words</a:t>
            </a:r>
          </a:p>
          <a:p>
            <a:pPr>
              <a:lnSpc>
                <a:spcPct val="120000"/>
              </a:lnSpc>
            </a:pPr>
            <a:r>
              <a:rPr lang="en-GB" sz="2400" dirty="0">
                <a:solidFill>
                  <a:schemeClr val="bg1">
                    <a:lumMod val="50000"/>
                  </a:schemeClr>
                </a:solidFill>
                <a:latin typeface="Calibri" panose="020F0502020204030204" pitchFamily="34" charset="0"/>
                <a:cs typeface="Calibri" panose="020F0502020204030204" pitchFamily="34" charset="0"/>
              </a:rPr>
              <a:t>(Ownership: editing rights </a:t>
            </a:r>
            <a:br>
              <a:rPr lang="en-GB" sz="2400" dirty="0">
                <a:solidFill>
                  <a:schemeClr val="bg1">
                    <a:lumMod val="50000"/>
                  </a:schemeClr>
                </a:solidFill>
                <a:latin typeface="Calibri" panose="020F0502020204030204" pitchFamily="34" charset="0"/>
                <a:cs typeface="Calibri" panose="020F0502020204030204" pitchFamily="34" charset="0"/>
              </a:rPr>
            </a:br>
            <a:r>
              <a:rPr lang="en-GB" sz="2400" dirty="0">
                <a:solidFill>
                  <a:schemeClr val="bg1">
                    <a:lumMod val="50000"/>
                  </a:schemeClr>
                </a:solidFill>
                <a:latin typeface="Calibri" panose="020F0502020204030204" pitchFamily="34" charset="0"/>
                <a:cs typeface="Calibri" panose="020F0502020204030204" pitchFamily="34" charset="0"/>
              </a:rPr>
              <a:t>given </a:t>
            </a:r>
            <a:r>
              <a:rPr lang="en-GB" sz="2400" u="sng" dirty="0">
                <a:solidFill>
                  <a:schemeClr val="bg1">
                    <a:lumMod val="50000"/>
                  </a:schemeClr>
                </a:solidFill>
                <a:latin typeface="Calibri" panose="020F0502020204030204" pitchFamily="34" charset="0"/>
                <a:cs typeface="Calibri" panose="020F0502020204030204" pitchFamily="34" charset="0"/>
              </a:rPr>
              <a:t>at the end</a:t>
            </a:r>
            <a:r>
              <a:rPr lang="en-GB" sz="2400" dirty="0">
                <a:solidFill>
                  <a:schemeClr val="bg1">
                    <a:lumMod val="50000"/>
                  </a:schemeClr>
                </a:solidFill>
                <a:latin typeface="Calibri" panose="020F0502020204030204" pitchFamily="34" charset="0"/>
                <a:cs typeface="Calibri" panose="020F0502020204030204" pitchFamily="34" charset="0"/>
              </a:rPr>
              <a:t>)</a:t>
            </a:r>
          </a:p>
          <a:p>
            <a:pPr>
              <a:lnSpc>
                <a:spcPct val="120000"/>
              </a:lnSpc>
            </a:pPr>
            <a:r>
              <a:rPr lang="en-GB" sz="2400" dirty="0">
                <a:latin typeface="Calibri" panose="020F0502020204030204" pitchFamily="34" charset="0"/>
                <a:cs typeface="Calibri" panose="020F0502020204030204" pitchFamily="34" charset="0"/>
              </a:rPr>
              <a:t>Sth for next time: Try ex. again</a:t>
            </a:r>
            <a:endParaRPr lang="en-GB" dirty="0">
              <a:latin typeface="Calibri" panose="020F0502020204030204" pitchFamily="34" charset="0"/>
              <a:cs typeface="Calibri" panose="020F0502020204030204" pitchFamily="34" charset="0"/>
            </a:endParaRPr>
          </a:p>
          <a:p>
            <a:endParaRPr lang="en-GB" sz="2000" i="1" dirty="0">
              <a:solidFill>
                <a:srgbClr val="0070C0"/>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12" name="Picture 6" descr="Christmas present Generic Flat icon | Freepik">
            <a:extLst>
              <a:ext uri="{FF2B5EF4-FFF2-40B4-BE49-F238E27FC236}">
                <a16:creationId xmlns:a16="http://schemas.microsoft.com/office/drawing/2014/main" id="{A293F99D-6A5E-3123-302B-3CE795849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937" y="4719343"/>
            <a:ext cx="1531322" cy="15313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lat-hand drawn hair loss stages illustration">
            <a:extLst>
              <a:ext uri="{FF2B5EF4-FFF2-40B4-BE49-F238E27FC236}">
                <a16:creationId xmlns:a16="http://schemas.microsoft.com/office/drawing/2014/main" id="{381E4B72-6D89-E16E-0DF8-49E1CC8C6D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48" t="9931" r="55217" b="60000"/>
          <a:stretch/>
        </p:blipFill>
        <p:spPr bwMode="auto">
          <a:xfrm>
            <a:off x="3077471" y="388239"/>
            <a:ext cx="1341783" cy="132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5B0F0-1AF5-72B8-8B32-70AD2E2DB76A}"/>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92557206-FC66-642F-CFEA-3DD898756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 y="-84083"/>
            <a:ext cx="10421449" cy="6942083"/>
          </a:xfrm>
          <a:prstGeom prst="rect">
            <a:avLst/>
          </a:prstGeom>
          <a:solidFill>
            <a:schemeClr val="tx2">
              <a:lumMod val="25000"/>
              <a:lumOff val="75000"/>
            </a:schemeClr>
          </a:solidFill>
        </p:spPr>
      </p:pic>
      <p:sp>
        <p:nvSpPr>
          <p:cNvPr id="2" name="Title 1">
            <a:extLst>
              <a:ext uri="{FF2B5EF4-FFF2-40B4-BE49-F238E27FC236}">
                <a16:creationId xmlns:a16="http://schemas.microsoft.com/office/drawing/2014/main" id="{9640EBA9-C872-9DD6-AE64-134DAA178E7B}"/>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Outcomes</a:t>
            </a:r>
          </a:p>
        </p:txBody>
      </p:sp>
      <p:sp>
        <p:nvSpPr>
          <p:cNvPr id="5" name="Content Placeholder 2">
            <a:extLst>
              <a:ext uri="{FF2B5EF4-FFF2-40B4-BE49-F238E27FC236}">
                <a16:creationId xmlns:a16="http://schemas.microsoft.com/office/drawing/2014/main" id="{13912740-77F0-C443-7ABB-3BF1287F29E3}"/>
              </a:ext>
            </a:extLst>
          </p:cNvPr>
          <p:cNvSpPr txBox="1">
            <a:spLocks/>
          </p:cNvSpPr>
          <p:nvPr/>
        </p:nvSpPr>
        <p:spPr>
          <a:xfrm>
            <a:off x="628650" y="1825624"/>
            <a:ext cx="7886700" cy="352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Personalised </a:t>
            </a:r>
            <a:r>
              <a:rPr lang="en-GB" sz="2800" dirty="0">
                <a:effectLst/>
              </a:rPr>
              <a:t> </a:t>
            </a:r>
          </a:p>
          <a:p>
            <a:r>
              <a:rPr lang="en-GB" sz="2800" dirty="0"/>
              <a:t>Relevant </a:t>
            </a:r>
            <a:endParaRPr lang="en-GB" sz="2800" dirty="0">
              <a:effectLst/>
            </a:endParaRPr>
          </a:p>
          <a:p>
            <a:r>
              <a:rPr lang="en-GB" dirty="0"/>
              <a:t>Language work</a:t>
            </a:r>
            <a:r>
              <a:rPr lang="en-GB" sz="2800" dirty="0"/>
              <a:t> </a:t>
            </a:r>
            <a:endParaRPr lang="en-GB" dirty="0">
              <a:solidFill>
                <a:srgbClr val="2A2221"/>
              </a:solidFill>
              <a:latin typeface="Times New Roman" panose="02020603050405020304" pitchFamily="18" charset="0"/>
              <a:ea typeface="MS Mincho" panose="02020609040205080304" pitchFamily="49" charset="-128"/>
            </a:endParaRPr>
          </a:p>
          <a:p>
            <a:r>
              <a:rPr lang="en-GB" sz="2800" dirty="0"/>
              <a:t>Real-life skills  </a:t>
            </a:r>
          </a:p>
          <a:p>
            <a:r>
              <a:rPr lang="en-GB" sz="2800" dirty="0"/>
              <a:t>Increased </a:t>
            </a:r>
            <a:r>
              <a:rPr lang="en-GB" dirty="0"/>
              <a:t>c</a:t>
            </a:r>
            <a:r>
              <a:rPr lang="en-GB" sz="2800" dirty="0"/>
              <a:t>onfidence </a:t>
            </a:r>
          </a:p>
          <a:p>
            <a:r>
              <a:rPr lang="en-GB" dirty="0"/>
              <a:t>Do-able tasks</a:t>
            </a:r>
            <a:endParaRPr lang="en-GB" sz="2800" dirty="0"/>
          </a:p>
        </p:txBody>
      </p:sp>
      <p:pic>
        <p:nvPicPr>
          <p:cNvPr id="3" name="Picture 2" descr="Free boy face head vector">
            <a:extLst>
              <a:ext uri="{FF2B5EF4-FFF2-40B4-BE49-F238E27FC236}">
                <a16:creationId xmlns:a16="http://schemas.microsoft.com/office/drawing/2014/main" id="{CE19C74C-80A2-8B59-DED0-9773970A5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750" y="820590"/>
            <a:ext cx="745297" cy="8375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75200B-E52C-74E3-6012-1857E50F18A3}"/>
              </a:ext>
            </a:extLst>
          </p:cNvPr>
          <p:cNvSpPr>
            <a:spLocks noGrp="1"/>
          </p:cNvSpPr>
          <p:nvPr>
            <p:ph type="sldNum" sz="quarter" idx="12"/>
          </p:nvPr>
        </p:nvSpPr>
        <p:spPr/>
        <p:txBody>
          <a:bodyPr/>
          <a:lstStyle/>
          <a:p>
            <a:fld id="{71BC6402-453E-CC42-9866-F28ACB571C45}" type="slidenum">
              <a:rPr lang="hu-HU" smtClean="0"/>
              <a:t>27</a:t>
            </a:fld>
            <a:endParaRPr lang="hu-HU" dirty="0"/>
          </a:p>
        </p:txBody>
      </p:sp>
      <p:pic>
        <p:nvPicPr>
          <p:cNvPr id="6" name="Picture 4" descr="Free actress beauty face illustration">
            <a:extLst>
              <a:ext uri="{FF2B5EF4-FFF2-40B4-BE49-F238E27FC236}">
                <a16:creationId xmlns:a16="http://schemas.microsoft.com/office/drawing/2014/main" id="{27F71825-4AC8-BEA9-54A4-BAEA08E5F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047" y="1641301"/>
            <a:ext cx="917787" cy="997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lat-hand drawn hair loss stages illustration">
            <a:extLst>
              <a:ext uri="{FF2B5EF4-FFF2-40B4-BE49-F238E27FC236}">
                <a16:creationId xmlns:a16="http://schemas.microsoft.com/office/drawing/2014/main" id="{324F62AD-5AAC-5C3B-D130-DE0AD9C249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48" t="9931" r="55217" b="60000"/>
          <a:stretch/>
        </p:blipFill>
        <p:spPr bwMode="auto">
          <a:xfrm>
            <a:off x="5629426" y="2588993"/>
            <a:ext cx="1341783" cy="13256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ristmas present Generic Flat icon | Freepik">
            <a:extLst>
              <a:ext uri="{FF2B5EF4-FFF2-40B4-BE49-F238E27FC236}">
                <a16:creationId xmlns:a16="http://schemas.microsoft.com/office/drawing/2014/main" id="{B8C2CC4C-442F-DC75-32EA-424E4FDFE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5937" y="4719343"/>
            <a:ext cx="1531322" cy="1531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9AEEBB-68B5-5860-6A7A-B3C54318CA4B}"/>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Oval 8">
            <a:extLst>
              <a:ext uri="{FF2B5EF4-FFF2-40B4-BE49-F238E27FC236}">
                <a16:creationId xmlns:a16="http://schemas.microsoft.com/office/drawing/2014/main" id="{47EEE2A0-E970-C1FA-37AA-8A8D349F2A08}"/>
              </a:ext>
            </a:extLst>
          </p:cNvPr>
          <p:cNvSpPr/>
          <p:nvPr/>
        </p:nvSpPr>
        <p:spPr>
          <a:xfrm>
            <a:off x="7116684" y="4675763"/>
            <a:ext cx="1871330" cy="1702174"/>
          </a:xfrm>
          <a:prstGeom prst="ellipse">
            <a:avLst/>
          </a:prstGeom>
          <a:noFill/>
          <a:ln>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1" name="TextBox 10">
            <a:extLst>
              <a:ext uri="{FF2B5EF4-FFF2-40B4-BE49-F238E27FC236}">
                <a16:creationId xmlns:a16="http://schemas.microsoft.com/office/drawing/2014/main" id="{8C1CDBB1-49BF-739B-D5C0-15C423924F13}"/>
              </a:ext>
            </a:extLst>
          </p:cNvPr>
          <p:cNvSpPr txBox="1"/>
          <p:nvPr/>
        </p:nvSpPr>
        <p:spPr>
          <a:xfrm>
            <a:off x="6306963" y="5093105"/>
            <a:ext cx="774780" cy="707886"/>
          </a:xfrm>
          <a:prstGeom prst="rect">
            <a:avLst/>
          </a:prstGeom>
          <a:noFill/>
        </p:spPr>
        <p:txBody>
          <a:bodyPr wrap="square">
            <a:spAutoFit/>
          </a:bodyPr>
          <a:lstStyle/>
          <a:p>
            <a:r>
              <a:rPr lang="en-GB" sz="4000" dirty="0">
                <a:solidFill>
                  <a:schemeClr val="tx2">
                    <a:lumMod val="75000"/>
                    <a:lumOff val="25000"/>
                  </a:schemeClr>
                </a:solidFill>
              </a:rPr>
              <a:t>?</a:t>
            </a:r>
            <a:endParaRPr lang="hu-HU" sz="4000" dirty="0">
              <a:solidFill>
                <a:schemeClr val="tx2">
                  <a:lumMod val="75000"/>
                  <a:lumOff val="25000"/>
                </a:schemeClr>
              </a:solidFill>
            </a:endParaRPr>
          </a:p>
        </p:txBody>
      </p:sp>
    </p:spTree>
    <p:extLst>
      <p:ext uri="{BB962C8B-B14F-4D97-AF65-F5344CB8AC3E}">
        <p14:creationId xmlns:p14="http://schemas.microsoft.com/office/powerpoint/2010/main" val="333384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51E66-2ADB-2EC7-E2A0-CA51BA7723CD}"/>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2F9D5857-D7AA-20E7-4671-3D89A2592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1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1DEA8A-7E43-DD1B-0193-22C3F2114A00}"/>
              </a:ext>
            </a:extLst>
          </p:cNvPr>
          <p:cNvSpPr>
            <a:spLocks noGrp="1"/>
          </p:cNvSpPr>
          <p:nvPr>
            <p:ph type="title"/>
          </p:nvPr>
        </p:nvSpPr>
        <p:spPr>
          <a:xfrm>
            <a:off x="628650" y="365126"/>
            <a:ext cx="8698230" cy="1325563"/>
          </a:xfrm>
        </p:spPr>
        <p:txBody>
          <a:bodyPr>
            <a:normAutofit/>
          </a:bodyPr>
          <a:lstStyle/>
          <a:p>
            <a:r>
              <a:rPr lang="en-GB" dirty="0">
                <a:latin typeface="Calibri" panose="020F0502020204030204" pitchFamily="34" charset="0"/>
                <a:cs typeface="Calibri" panose="020F0502020204030204" pitchFamily="34" charset="0"/>
              </a:rPr>
              <a:t>So, does </a:t>
            </a:r>
            <a:r>
              <a:rPr lang="en-GB" u="sng" dirty="0">
                <a:latin typeface="Calibri" panose="020F0502020204030204" pitchFamily="34" charset="0"/>
                <a:cs typeface="Calibri" panose="020F0502020204030204" pitchFamily="34" charset="0"/>
              </a:rPr>
              <a:t>this</a:t>
            </a:r>
            <a:r>
              <a:rPr lang="en-GB" dirty="0">
                <a:latin typeface="Calibri" panose="020F0502020204030204" pitchFamily="34" charset="0"/>
                <a:cs typeface="Calibri" panose="020F0502020204030204" pitchFamily="34" charset="0"/>
              </a:rPr>
              <a:t> validate our hard work? </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AC9AD07-9E81-5F1A-1A45-B2880E2D1D2C}"/>
              </a:ext>
            </a:extLst>
          </p:cNvPr>
          <p:cNvSpPr>
            <a:spLocks noGrp="1"/>
          </p:cNvSpPr>
          <p:nvPr>
            <p:ph idx="1"/>
          </p:nvPr>
        </p:nvSpPr>
        <p:spPr/>
        <p:txBody>
          <a:bodyPr/>
          <a:lstStyle/>
          <a:p>
            <a:pPr marL="0" indent="0">
              <a:buNone/>
            </a:pPr>
            <a:r>
              <a:rPr lang="en-GB" dirty="0">
                <a:latin typeface="Calibri" panose="020F0502020204030204" pitchFamily="34" charset="0"/>
                <a:cs typeface="Calibri" panose="020F0502020204030204" pitchFamily="34" charset="0"/>
              </a:rPr>
              <a:t>DEFINE benefits &amp; take-aways, e.g.</a:t>
            </a:r>
          </a:p>
          <a:p>
            <a:r>
              <a:rPr lang="en-GB" dirty="0">
                <a:latin typeface="Calibri" panose="020F0502020204030204" pitchFamily="34" charset="0"/>
                <a:cs typeface="Calibri" panose="020F0502020204030204" pitchFamily="34" charset="0"/>
              </a:rPr>
              <a:t> Highlight </a:t>
            </a:r>
            <a:r>
              <a:rPr lang="en-GB" i="1" dirty="0">
                <a:solidFill>
                  <a:schemeClr val="bg1">
                    <a:lumMod val="50000"/>
                  </a:schemeClr>
                </a:solidFill>
                <a:latin typeface="Calibri" panose="020F0502020204030204" pitchFamily="34" charset="0"/>
                <a:cs typeface="Calibri" panose="020F0502020204030204" pitchFamily="34" charset="0"/>
              </a:rPr>
              <a:t> </a:t>
            </a:r>
          </a:p>
          <a:p>
            <a:r>
              <a:rPr lang="en-GB" dirty="0">
                <a:latin typeface="Calibri" panose="020F0502020204030204" pitchFamily="34" charset="0"/>
                <a:cs typeface="Calibri" panose="020F0502020204030204" pitchFamily="34" charset="0"/>
              </a:rPr>
              <a:t> Get feedback</a:t>
            </a:r>
          </a:p>
          <a:p>
            <a:r>
              <a:rPr lang="en-GB" dirty="0">
                <a:latin typeface="Calibri" panose="020F0502020204030204" pitchFamily="34" charset="0"/>
                <a:cs typeface="Calibri" panose="020F0502020204030204" pitchFamily="34" charset="0"/>
              </a:rPr>
              <a:t> When? How? </a:t>
            </a:r>
          </a:p>
          <a:p>
            <a:pPr marL="0" indent="0">
              <a:buNone/>
            </a:pPr>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9ECF11A-B36D-1E7C-2337-48289A3FCDFE}"/>
              </a:ext>
            </a:extLst>
          </p:cNvPr>
          <p:cNvSpPr>
            <a:spLocks noGrp="1"/>
          </p:cNvSpPr>
          <p:nvPr>
            <p:ph type="sldNum" sz="quarter" idx="12"/>
          </p:nvPr>
        </p:nvSpPr>
        <p:spPr/>
        <p:txBody>
          <a:bodyPr/>
          <a:lstStyle/>
          <a:p>
            <a:fld id="{71BC6402-453E-CC42-9866-F28ACB571C45}" type="slidenum">
              <a:rPr lang="hu-HU" smtClean="0"/>
              <a:t>28</a:t>
            </a:fld>
            <a:endParaRPr lang="hu-HU" dirty="0"/>
          </a:p>
        </p:txBody>
      </p:sp>
      <p:pic>
        <p:nvPicPr>
          <p:cNvPr id="5" name="Picture 4">
            <a:extLst>
              <a:ext uri="{FF2B5EF4-FFF2-40B4-BE49-F238E27FC236}">
                <a16:creationId xmlns:a16="http://schemas.microsoft.com/office/drawing/2014/main" id="{46FF7C0E-2EC7-8CB4-3390-76B994CE1D84}"/>
              </a:ext>
            </a:extLst>
          </p:cNvPr>
          <p:cNvPicPr>
            <a:picLocks noChangeAspect="1"/>
          </p:cNvPicPr>
          <p:nvPr/>
        </p:nvPicPr>
        <p:blipFill>
          <a:blip r:embed="rId3"/>
          <a:stretch>
            <a:fillRect/>
          </a:stretch>
        </p:blipFill>
        <p:spPr>
          <a:xfrm>
            <a:off x="3609124" y="4409918"/>
            <a:ext cx="1498600" cy="1422400"/>
          </a:xfrm>
          <a:prstGeom prst="rect">
            <a:avLst/>
          </a:prstGeom>
        </p:spPr>
      </p:pic>
      <p:pic>
        <p:nvPicPr>
          <p:cNvPr id="7" name="Picture 6" descr="Christmas present Generic Flat icon | Freepik">
            <a:extLst>
              <a:ext uri="{FF2B5EF4-FFF2-40B4-BE49-F238E27FC236}">
                <a16:creationId xmlns:a16="http://schemas.microsoft.com/office/drawing/2014/main" id="{AE415CEF-A948-E3EB-094C-C0422256FCE6}"/>
              </a:ext>
            </a:extLst>
          </p:cNvPr>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6880628" y="4139872"/>
            <a:ext cx="1806437" cy="180643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0DBA300A-D1BF-21A7-93E5-3B16BDE92946}"/>
              </a:ext>
            </a:extLst>
          </p:cNvPr>
          <p:cNvSpPr/>
          <p:nvPr/>
        </p:nvSpPr>
        <p:spPr>
          <a:xfrm flipV="1">
            <a:off x="6041983" y="4938634"/>
            <a:ext cx="527558" cy="104457"/>
          </a:xfrm>
          <a:prstGeom prst="right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Picture 2" descr="Free ribbon bow red illustration">
            <a:extLst>
              <a:ext uri="{FF2B5EF4-FFF2-40B4-BE49-F238E27FC236}">
                <a16:creationId xmlns:a16="http://schemas.microsoft.com/office/drawing/2014/main" id="{BA16624A-80F5-1222-6EC8-C54EA243C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547" y="4714796"/>
            <a:ext cx="1733319" cy="103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83E0-15B3-E4D5-3EEC-76E3039419ED}"/>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0939BC85-6B72-9EBF-15AE-B220CAAFE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8" y="0"/>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A9B094-8BC9-0C35-F391-F71715C442A2}"/>
              </a:ext>
            </a:extLst>
          </p:cNvPr>
          <p:cNvSpPr>
            <a:spLocks noGrp="1"/>
          </p:cNvSpPr>
          <p:nvPr>
            <p:ph type="title"/>
          </p:nvPr>
        </p:nvSpPr>
        <p:spPr>
          <a:xfrm>
            <a:off x="628649" y="365126"/>
            <a:ext cx="8844959" cy="1325563"/>
          </a:xfrm>
        </p:spPr>
        <p:txBody>
          <a:bodyPr/>
          <a:lstStyle/>
          <a:p>
            <a:r>
              <a:rPr lang="en-GB" u="sng" dirty="0"/>
              <a:t>How</a:t>
            </a:r>
            <a:r>
              <a:rPr lang="en-GB" dirty="0"/>
              <a:t> can you define the take-away?  </a:t>
            </a:r>
            <a:endParaRPr lang="en-GB" noProof="0" dirty="0">
              <a:latin typeface="Calibri" panose="020F0502020204030204" pitchFamily="34" charset="0"/>
              <a:cs typeface="Calibri" panose="020F0502020204030204" pitchFamily="34" charset="0"/>
            </a:endParaRPr>
          </a:p>
        </p:txBody>
      </p:sp>
      <p:sp>
        <p:nvSpPr>
          <p:cNvPr id="10" name="Slide Number Placeholder 9">
            <a:extLst>
              <a:ext uri="{FF2B5EF4-FFF2-40B4-BE49-F238E27FC236}">
                <a16:creationId xmlns:a16="http://schemas.microsoft.com/office/drawing/2014/main" id="{D6CCA4CF-A303-15C5-9C3D-5696A8245149}"/>
              </a:ext>
            </a:extLst>
          </p:cNvPr>
          <p:cNvSpPr>
            <a:spLocks noGrp="1"/>
          </p:cNvSpPr>
          <p:nvPr>
            <p:ph type="sldNum" sz="quarter" idx="12"/>
          </p:nvPr>
        </p:nvSpPr>
        <p:spPr/>
        <p:txBody>
          <a:bodyPr/>
          <a:lstStyle/>
          <a:p>
            <a:fld id="{71BC6402-453E-CC42-9866-F28ACB571C45}" type="slidenum">
              <a:rPr lang="hu-HU" smtClean="0"/>
              <a:t>29</a:t>
            </a:fld>
            <a:endParaRPr lang="hu-HU" dirty="0"/>
          </a:p>
        </p:txBody>
      </p:sp>
      <p:sp>
        <p:nvSpPr>
          <p:cNvPr id="11" name="TextBox 10">
            <a:extLst>
              <a:ext uri="{FF2B5EF4-FFF2-40B4-BE49-F238E27FC236}">
                <a16:creationId xmlns:a16="http://schemas.microsoft.com/office/drawing/2014/main" id="{887EE9EF-AEEF-421E-B27B-DA2AA7877F18}"/>
              </a:ext>
            </a:extLst>
          </p:cNvPr>
          <p:cNvSpPr txBox="1"/>
          <p:nvPr/>
        </p:nvSpPr>
        <p:spPr>
          <a:xfrm>
            <a:off x="5712635" y="1424588"/>
            <a:ext cx="1278082" cy="1477328"/>
          </a:xfrm>
          <a:prstGeom prst="rect">
            <a:avLst/>
          </a:prstGeom>
          <a:noFill/>
        </p:spPr>
        <p:txBody>
          <a:bodyPr wrap="square">
            <a:spAutoFit/>
          </a:bodyPr>
          <a:lstStyle/>
          <a:p>
            <a:r>
              <a:rPr lang="hu-HU" sz="9000" dirty="0"/>
              <a:t>💭</a:t>
            </a:r>
          </a:p>
        </p:txBody>
      </p:sp>
      <p:pic>
        <p:nvPicPr>
          <p:cNvPr id="10242" name="Picture 2" descr="Free Speech Bubble vector and picture">
            <a:extLst>
              <a:ext uri="{FF2B5EF4-FFF2-40B4-BE49-F238E27FC236}">
                <a16:creationId xmlns:a16="http://schemas.microsoft.com/office/drawing/2014/main" id="{3C8EF6E4-3C65-97B9-EB7D-4F2FFAA4F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676" y="2613732"/>
            <a:ext cx="1603247" cy="1463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F0DDAC-B42F-CE22-1AED-F6C85618D173}"/>
              </a:ext>
            </a:extLst>
          </p:cNvPr>
          <p:cNvPicPr>
            <a:picLocks noChangeAspect="1"/>
          </p:cNvPicPr>
          <p:nvPr/>
        </p:nvPicPr>
        <p:blipFill>
          <a:blip r:embed="rId5"/>
          <a:srcRect l="34363"/>
          <a:stretch/>
        </p:blipFill>
        <p:spPr>
          <a:xfrm>
            <a:off x="2817856" y="4868914"/>
            <a:ext cx="2113142" cy="820242"/>
          </a:xfrm>
          <a:prstGeom prst="rect">
            <a:avLst/>
          </a:prstGeom>
        </p:spPr>
      </p:pic>
      <p:pic>
        <p:nvPicPr>
          <p:cNvPr id="9" name="Picture 2" descr="Free ribbon bow red illustration">
            <a:extLst>
              <a:ext uri="{FF2B5EF4-FFF2-40B4-BE49-F238E27FC236}">
                <a16:creationId xmlns:a16="http://schemas.microsoft.com/office/drawing/2014/main" id="{542AF99C-48B1-0E81-1F9E-B97C2F470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47" y="4714796"/>
            <a:ext cx="1733319" cy="1034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9D0E3E-8A56-2942-D51E-096BF15FF37E}"/>
              </a:ext>
            </a:extLst>
          </p:cNvPr>
          <p:cNvPicPr>
            <a:picLocks noChangeAspect="1"/>
          </p:cNvPicPr>
          <p:nvPr/>
        </p:nvPicPr>
        <p:blipFill>
          <a:blip r:embed="rId7"/>
          <a:stretch>
            <a:fillRect/>
          </a:stretch>
        </p:blipFill>
        <p:spPr>
          <a:xfrm rot="21352338">
            <a:off x="1184933" y="2076064"/>
            <a:ext cx="1816563" cy="2538376"/>
          </a:xfrm>
          <a:prstGeom prst="rect">
            <a:avLst/>
          </a:prstGeom>
          <a:ln>
            <a:solidFill>
              <a:schemeClr val="tx1"/>
            </a:solidFill>
          </a:ln>
        </p:spPr>
      </p:pic>
      <p:pic>
        <p:nvPicPr>
          <p:cNvPr id="7" name="Picture 6">
            <a:extLst>
              <a:ext uri="{FF2B5EF4-FFF2-40B4-BE49-F238E27FC236}">
                <a16:creationId xmlns:a16="http://schemas.microsoft.com/office/drawing/2014/main" id="{AD37C557-A634-2D52-8F27-DE79DA1915C5}"/>
              </a:ext>
            </a:extLst>
          </p:cNvPr>
          <p:cNvPicPr>
            <a:picLocks noChangeAspect="1"/>
          </p:cNvPicPr>
          <p:nvPr/>
        </p:nvPicPr>
        <p:blipFill>
          <a:blip r:embed="rId8"/>
          <a:stretch>
            <a:fillRect/>
          </a:stretch>
        </p:blipFill>
        <p:spPr>
          <a:xfrm>
            <a:off x="2455619" y="1622993"/>
            <a:ext cx="2237422" cy="3136010"/>
          </a:xfrm>
          <a:prstGeom prst="rect">
            <a:avLst/>
          </a:prstGeom>
          <a:ln>
            <a:solidFill>
              <a:schemeClr val="tx1"/>
            </a:solidFill>
          </a:ln>
        </p:spPr>
      </p:pic>
    </p:spTree>
    <p:extLst>
      <p:ext uri="{BB962C8B-B14F-4D97-AF65-F5344CB8AC3E}">
        <p14:creationId xmlns:p14="http://schemas.microsoft.com/office/powerpoint/2010/main" val="25001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3027-9E9B-0648-2208-11FF6D24C1F8}"/>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9AD87070-243B-B75A-0AF7-4406663ED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85" y="-42042"/>
            <a:ext cx="10421449" cy="6942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3A5E0E-0425-B13E-20C2-A03D14605AB2}"/>
              </a:ext>
            </a:extLst>
          </p:cNvPr>
          <p:cNvSpPr>
            <a:spLocks noGrp="1"/>
          </p:cNvSpPr>
          <p:nvPr>
            <p:ph type="title"/>
          </p:nvPr>
        </p:nvSpPr>
        <p:spPr>
          <a:xfrm>
            <a:off x="628649" y="365126"/>
            <a:ext cx="8594863" cy="1325563"/>
          </a:xfrm>
        </p:spPr>
        <p:txBody>
          <a:bodyPr/>
          <a:lstStyle/>
          <a:p>
            <a:r>
              <a:rPr lang="en-GB" noProof="0" dirty="0">
                <a:latin typeface="Calibri" panose="020F0502020204030204" pitchFamily="34" charset="0"/>
                <a:cs typeface="Calibri" panose="020F0502020204030204" pitchFamily="34" charset="0"/>
              </a:rPr>
              <a:t>1:1 Take-aways: “The unexpected!”  </a:t>
            </a:r>
            <a:r>
              <a:rPr lang="en-GB" noProof="0" dirty="0">
                <a:solidFill>
                  <a:srgbClr val="FF0000"/>
                </a:solidFill>
                <a:latin typeface="Calibri" panose="020F0502020204030204" pitchFamily="34" charset="0"/>
                <a:cs typeface="Calibri" panose="020F0502020204030204" pitchFamily="34" charset="0"/>
              </a:rPr>
              <a:t> </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86EA6FA-0BF6-9EA1-2BA7-99819787FB5F}"/>
              </a:ext>
            </a:extLst>
          </p:cNvPr>
          <p:cNvSpPr>
            <a:spLocks noGrp="1"/>
          </p:cNvSpPr>
          <p:nvPr>
            <p:ph idx="1"/>
          </p:nvPr>
        </p:nvSpPr>
        <p:spPr>
          <a:xfrm>
            <a:off x="628650" y="1825625"/>
            <a:ext cx="8766810" cy="4351338"/>
          </a:xfrm>
        </p:spPr>
        <p:txBody>
          <a:bodyPr>
            <a:normAutofit/>
          </a:bodyPr>
          <a:lstStyle/>
          <a:p>
            <a:pPr marL="0" indent="0">
              <a:buNone/>
            </a:pPr>
            <a:r>
              <a:rPr lang="en-GB" b="1" dirty="0">
                <a:latin typeface="Calibri" panose="020F0502020204030204" pitchFamily="34" charset="0"/>
                <a:cs typeface="Calibri" panose="020F0502020204030204" pitchFamily="34" charset="0"/>
              </a:rPr>
              <a:t>Rob</a:t>
            </a:r>
            <a:r>
              <a:rPr lang="en-GB" dirty="0">
                <a:latin typeface="Calibri" panose="020F0502020204030204" pitchFamily="34" charset="0"/>
                <a:cs typeface="Calibri" panose="020F0502020204030204" pitchFamily="34" charset="0"/>
              </a:rPr>
              <a:t> – linking sounds before / between vowels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p>
          <a:p>
            <a:pPr marL="0" indent="0">
              <a:buNone/>
            </a:pPr>
            <a:br>
              <a:rPr lang="en-GB" sz="2000" dirty="0">
                <a:latin typeface="Times New Roman" charset="0"/>
                <a:ea typeface="Times New Roman" charset="0"/>
                <a:cs typeface="Times New Roman" charset="0"/>
              </a:rPr>
            </a:br>
            <a:r>
              <a:rPr lang="en-GB" dirty="0">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 the </a:t>
            </a:r>
            <a:r>
              <a:rPr lang="en-GB" sz="2400" b="1" dirty="0">
                <a:solidFill>
                  <a:srgbClr val="FF0000"/>
                </a:solidFill>
                <a:latin typeface="Times New Roman" charset="0"/>
                <a:ea typeface="Times New Roman" charset="0"/>
                <a:cs typeface="Times New Roman" charset="0"/>
              </a:rPr>
              <a:t>   </a:t>
            </a:r>
            <a:r>
              <a:rPr lang="en-GB" sz="2400" dirty="0">
                <a:latin typeface="Times New Roman" charset="0"/>
                <a:ea typeface="Times New Roman" charset="0"/>
                <a:cs typeface="Times New Roman" charset="0"/>
              </a:rPr>
              <a:t>Audiovisual   Archive   in   Hungary […]</a:t>
            </a:r>
          </a:p>
          <a:p>
            <a:pPr marL="0" indent="0">
              <a:buNone/>
            </a:pPr>
            <a:r>
              <a:rPr lang="en-GB" sz="2400" dirty="0">
                <a:latin typeface="Times New Roman" charset="0"/>
                <a:ea typeface="Times New Roman" charset="0"/>
                <a:cs typeface="Times New Roman" charset="0"/>
              </a:rPr>
              <a:t>         They   have   to   add .. .</a:t>
            </a:r>
          </a:p>
          <a:p>
            <a:pPr marL="0" indent="0">
              <a:buNone/>
            </a:pPr>
            <a:endParaRPr lang="en-GB" dirty="0">
              <a:latin typeface="Calibri" panose="020F0502020204030204" pitchFamily="34" charset="0"/>
              <a:cs typeface="Calibri" panose="020F0502020204030204" pitchFamily="34" charset="0"/>
            </a:endParaRPr>
          </a:p>
        </p:txBody>
      </p:sp>
      <p:pic>
        <p:nvPicPr>
          <p:cNvPr id="5" name="Picture 2" descr="Y “WOW” MOMENT WHEN LOOKING FOR THE “WOW BRAND” | The WOW Factor">
            <a:extLst>
              <a:ext uri="{FF2B5EF4-FFF2-40B4-BE49-F238E27FC236}">
                <a16:creationId xmlns:a16="http://schemas.microsoft.com/office/drawing/2014/main" id="{1D8D2F3E-CD9E-D374-4F59-4759AD44A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80" y="5259845"/>
            <a:ext cx="1858548" cy="104180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4115390-48E6-DCE4-6B84-F73C9758BB71}"/>
              </a:ext>
            </a:extLst>
          </p:cNvPr>
          <p:cNvSpPr>
            <a:spLocks noGrp="1"/>
          </p:cNvSpPr>
          <p:nvPr>
            <p:ph type="sldNum" sz="quarter" idx="12"/>
          </p:nvPr>
        </p:nvSpPr>
        <p:spPr/>
        <p:txBody>
          <a:bodyPr/>
          <a:lstStyle/>
          <a:p>
            <a:fld id="{71BC6402-453E-CC42-9866-F28ACB571C45}" type="slidenum">
              <a:rPr lang="hu-HU" smtClean="0"/>
              <a:t>3</a:t>
            </a:fld>
            <a:endParaRPr lang="hu-HU" dirty="0"/>
          </a:p>
        </p:txBody>
      </p:sp>
      <p:sp>
        <p:nvSpPr>
          <p:cNvPr id="9" name="Rectangle 8">
            <a:extLst>
              <a:ext uri="{FF2B5EF4-FFF2-40B4-BE49-F238E27FC236}">
                <a16:creationId xmlns:a16="http://schemas.microsoft.com/office/drawing/2014/main" id="{7E3C0743-F44B-4D01-7505-6F9C62678664}"/>
              </a:ext>
            </a:extLst>
          </p:cNvPr>
          <p:cNvSpPr/>
          <p:nvPr/>
        </p:nvSpPr>
        <p:spPr>
          <a:xfrm>
            <a:off x="1264257" y="4191859"/>
            <a:ext cx="6281532" cy="12259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pic>
        <p:nvPicPr>
          <p:cNvPr id="4" name="Picture 6" descr="Christmas present Generic Flat icon | Freepik">
            <a:extLst>
              <a:ext uri="{FF2B5EF4-FFF2-40B4-BE49-F238E27FC236}">
                <a16:creationId xmlns:a16="http://schemas.microsoft.com/office/drawing/2014/main" id="{CB3DFF9A-C357-7937-ADE3-BA37875EC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400" y="5032376"/>
            <a:ext cx="1176950" cy="1176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2CDAD8-D1E1-C9F9-28CC-4C9BF443F0F9}"/>
              </a:ext>
            </a:extLst>
          </p:cNvPr>
          <p:cNvSpPr txBox="1"/>
          <p:nvPr/>
        </p:nvSpPr>
        <p:spPr>
          <a:xfrm>
            <a:off x="671917" y="2465160"/>
            <a:ext cx="6977687" cy="1477328"/>
          </a:xfrm>
          <a:prstGeom prst="rect">
            <a:avLst/>
          </a:prstGeom>
          <a:noFill/>
          <a:ln w="25400">
            <a:solidFill>
              <a:schemeClr val="tx1"/>
            </a:solidFill>
          </a:ln>
        </p:spPr>
        <p:txBody>
          <a:bodyPr wrap="square">
            <a:spAutoFit/>
          </a:bodyPr>
          <a:lstStyle/>
          <a:p>
            <a:r>
              <a:rPr lang="en-US" sz="2400" dirty="0">
                <a:effectLst/>
                <a:latin typeface="Times New Roman" charset="0"/>
                <a:ea typeface="Arial Unicode MS" charset="0"/>
              </a:rPr>
              <a:t>“Here is this picture: we know it’s somewhere in Budapest, and – at a guess – it’s 1930s.”</a:t>
            </a:r>
          </a:p>
          <a:p>
            <a:endParaRPr lang="en-US" sz="2400" dirty="0">
              <a:latin typeface="Times New Roman" charset="0"/>
              <a:ea typeface="Arial Unicode MS" charset="0"/>
            </a:endParaRPr>
          </a:p>
          <a:p>
            <a:r>
              <a:rPr lang="en-US" sz="1800" dirty="0">
                <a:effectLst/>
                <a:latin typeface="Times New Roman" charset="0"/>
                <a:ea typeface="Arial Unicode MS" charset="0"/>
              </a:rPr>
              <a:t> </a:t>
            </a:r>
            <a:endParaRPr lang="en-GB" sz="1800" dirty="0"/>
          </a:p>
        </p:txBody>
      </p:sp>
      <p:sp>
        <p:nvSpPr>
          <p:cNvPr id="10" name="Rounded Rectangle 9">
            <a:extLst>
              <a:ext uri="{FF2B5EF4-FFF2-40B4-BE49-F238E27FC236}">
                <a16:creationId xmlns:a16="http://schemas.microsoft.com/office/drawing/2014/main" id="{FB58E3A8-1653-1CB7-3FF9-13CFC6880A16}"/>
              </a:ext>
            </a:extLst>
          </p:cNvPr>
          <p:cNvSpPr/>
          <p:nvPr/>
        </p:nvSpPr>
        <p:spPr>
          <a:xfrm>
            <a:off x="2568719" y="2933997"/>
            <a:ext cx="1606163" cy="3657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E358D19-1874-C8ED-B861-042AA30719E4}"/>
              </a:ext>
            </a:extLst>
          </p:cNvPr>
          <p:cNvSpPr txBox="1"/>
          <p:nvPr/>
        </p:nvSpPr>
        <p:spPr>
          <a:xfrm>
            <a:off x="2554296" y="3299757"/>
            <a:ext cx="2627907" cy="461665"/>
          </a:xfrm>
          <a:prstGeom prst="rect">
            <a:avLst/>
          </a:prstGeom>
          <a:noFill/>
        </p:spPr>
        <p:txBody>
          <a:bodyPr wrap="square">
            <a:spAutoFit/>
          </a:bodyPr>
          <a:lstStyle/>
          <a:p>
            <a:r>
              <a:rPr lang="en-US" sz="2400" dirty="0">
                <a:effectLst/>
                <a:latin typeface="Times New Roman" charset="0"/>
                <a:ea typeface="Arial Unicode MS" charset="0"/>
              </a:rPr>
              <a:t>– </a:t>
            </a:r>
            <a:r>
              <a:rPr lang="en-US" sz="2400" dirty="0" err="1">
                <a:effectLst/>
                <a:latin typeface="Times New Roman" charset="0"/>
                <a:ea typeface="Arial Unicode MS" charset="0"/>
              </a:rPr>
              <a:t>at</a:t>
            </a:r>
            <a:r>
              <a:rPr lang="en-US" sz="2400" b="1" dirty="0" err="1">
                <a:solidFill>
                  <a:srgbClr val="FF0000"/>
                </a:solidFill>
                <a:effectLst/>
                <a:latin typeface="Times New Roman" charset="0"/>
                <a:ea typeface="Arial Unicode MS" charset="0"/>
              </a:rPr>
              <a:t>_</a:t>
            </a:r>
            <a:r>
              <a:rPr lang="en-US" sz="2400" dirty="0" err="1">
                <a:effectLst/>
                <a:latin typeface="Times New Roman" charset="0"/>
                <a:ea typeface="Arial Unicode MS" charset="0"/>
              </a:rPr>
              <a:t>a</a:t>
            </a:r>
            <a:r>
              <a:rPr lang="en-US" sz="2400" dirty="0">
                <a:effectLst/>
                <a:latin typeface="Times New Roman" charset="0"/>
                <a:ea typeface="Arial Unicode MS" charset="0"/>
              </a:rPr>
              <a:t> guess – </a:t>
            </a:r>
            <a:endParaRPr lang="hu-HU" sz="2400" dirty="0"/>
          </a:p>
        </p:txBody>
      </p:sp>
      <p:sp>
        <p:nvSpPr>
          <p:cNvPr id="16" name="TextBox 15">
            <a:extLst>
              <a:ext uri="{FF2B5EF4-FFF2-40B4-BE49-F238E27FC236}">
                <a16:creationId xmlns:a16="http://schemas.microsoft.com/office/drawing/2014/main" id="{B71CEA79-B40F-EC5C-BD94-53293E403738}"/>
              </a:ext>
            </a:extLst>
          </p:cNvPr>
          <p:cNvSpPr txBox="1"/>
          <p:nvPr/>
        </p:nvSpPr>
        <p:spPr>
          <a:xfrm>
            <a:off x="2053426" y="4448392"/>
            <a:ext cx="604299" cy="369332"/>
          </a:xfrm>
          <a:prstGeom prst="rect">
            <a:avLst/>
          </a:prstGeom>
          <a:noFill/>
        </p:spPr>
        <p:txBody>
          <a:bodyPr wrap="square">
            <a:spAutoFit/>
          </a:bodyPr>
          <a:lstStyle/>
          <a:p>
            <a:r>
              <a:rPr lang="en-GB" b="1" dirty="0">
                <a:solidFill>
                  <a:srgbClr val="FF0000"/>
                </a:solidFill>
                <a:latin typeface="Times New Roman" charset="0"/>
                <a:ea typeface="Times New Roman" charset="0"/>
                <a:cs typeface="Times New Roman" charset="0"/>
              </a:rPr>
              <a:t>/y/</a:t>
            </a:r>
            <a:endParaRPr lang="hu-HU" dirty="0"/>
          </a:p>
        </p:txBody>
      </p:sp>
      <p:sp>
        <p:nvSpPr>
          <p:cNvPr id="17" name="TextBox 16">
            <a:extLst>
              <a:ext uri="{FF2B5EF4-FFF2-40B4-BE49-F238E27FC236}">
                <a16:creationId xmlns:a16="http://schemas.microsoft.com/office/drawing/2014/main" id="{3C255B7A-1297-2F76-1CE4-906903669BAE}"/>
              </a:ext>
            </a:extLst>
          </p:cNvPr>
          <p:cNvSpPr txBox="1"/>
          <p:nvPr/>
        </p:nvSpPr>
        <p:spPr>
          <a:xfrm>
            <a:off x="3156485" y="4972266"/>
            <a:ext cx="604299" cy="369332"/>
          </a:xfrm>
          <a:prstGeom prst="rect">
            <a:avLst/>
          </a:prstGeom>
          <a:noFill/>
        </p:spPr>
        <p:txBody>
          <a:bodyPr wrap="square">
            <a:spAutoFit/>
          </a:bodyPr>
          <a:lstStyle/>
          <a:p>
            <a:r>
              <a:rPr lang="en-GB" b="1" dirty="0">
                <a:solidFill>
                  <a:srgbClr val="FF0000"/>
                </a:solidFill>
                <a:latin typeface="Times New Roman" charset="0"/>
                <a:ea typeface="Times New Roman" charset="0"/>
                <a:cs typeface="Times New Roman" charset="0"/>
              </a:rPr>
              <a:t>/w/</a:t>
            </a:r>
            <a:endParaRPr lang="hu-HU" dirty="0"/>
          </a:p>
        </p:txBody>
      </p:sp>
      <p:pic>
        <p:nvPicPr>
          <p:cNvPr id="18" name="Picture 17">
            <a:extLst>
              <a:ext uri="{FF2B5EF4-FFF2-40B4-BE49-F238E27FC236}">
                <a16:creationId xmlns:a16="http://schemas.microsoft.com/office/drawing/2014/main" id="{8862361E-8D7B-CD61-8310-C88BB9998B50}"/>
              </a:ext>
            </a:extLst>
          </p:cNvPr>
          <p:cNvPicPr>
            <a:picLocks noChangeAspect="1"/>
          </p:cNvPicPr>
          <p:nvPr/>
        </p:nvPicPr>
        <p:blipFill>
          <a:blip r:embed="rId6"/>
          <a:stretch>
            <a:fillRect/>
          </a:stretch>
        </p:blipFill>
        <p:spPr>
          <a:xfrm>
            <a:off x="6941488" y="2465160"/>
            <a:ext cx="1790363" cy="1466314"/>
          </a:xfrm>
          <a:prstGeom prst="rect">
            <a:avLst/>
          </a:prstGeom>
          <a:ln>
            <a:solidFill>
              <a:schemeClr val="bg1">
                <a:lumMod val="50000"/>
              </a:schemeClr>
            </a:solidFill>
          </a:ln>
        </p:spPr>
      </p:pic>
      <p:sp>
        <p:nvSpPr>
          <p:cNvPr id="21" name="Rounded Rectangle 20">
            <a:extLst>
              <a:ext uri="{FF2B5EF4-FFF2-40B4-BE49-F238E27FC236}">
                <a16:creationId xmlns:a16="http://schemas.microsoft.com/office/drawing/2014/main" id="{FE3C5099-5F8F-C4FE-1263-5A3BE3BB78E8}"/>
              </a:ext>
            </a:extLst>
          </p:cNvPr>
          <p:cNvSpPr/>
          <p:nvPr/>
        </p:nvSpPr>
        <p:spPr>
          <a:xfrm>
            <a:off x="3054839" y="4896097"/>
            <a:ext cx="506398" cy="3657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ounded Rectangle 21">
            <a:extLst>
              <a:ext uri="{FF2B5EF4-FFF2-40B4-BE49-F238E27FC236}">
                <a16:creationId xmlns:a16="http://schemas.microsoft.com/office/drawing/2014/main" id="{58D2D2DF-91A6-4ECB-056D-39DB603B69D8}"/>
              </a:ext>
            </a:extLst>
          </p:cNvPr>
          <p:cNvSpPr/>
          <p:nvPr/>
        </p:nvSpPr>
        <p:spPr>
          <a:xfrm>
            <a:off x="2018067" y="4399143"/>
            <a:ext cx="506398" cy="36576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 descr="Free Bulb Light vector and picture">
            <a:extLst>
              <a:ext uri="{FF2B5EF4-FFF2-40B4-BE49-F238E27FC236}">
                <a16:creationId xmlns:a16="http://schemas.microsoft.com/office/drawing/2014/main" id="{FDC7FB9C-8888-7457-1B2F-B25F9C7C4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31419">
            <a:off x="250278" y="3181387"/>
            <a:ext cx="656312" cy="9250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2BA8FA-D6DD-203D-F3AA-0B72FD6C6E83}"/>
              </a:ext>
            </a:extLst>
          </p:cNvPr>
          <p:cNvSpPr txBox="1"/>
          <p:nvPr/>
        </p:nvSpPr>
        <p:spPr>
          <a:xfrm>
            <a:off x="4982839" y="4371286"/>
            <a:ext cx="413966" cy="369332"/>
          </a:xfrm>
          <a:prstGeom prst="rect">
            <a:avLst/>
          </a:prstGeom>
          <a:noFill/>
        </p:spPr>
        <p:txBody>
          <a:bodyPr wrap="square">
            <a:spAutoFit/>
          </a:bodyPr>
          <a:lstStyle/>
          <a:p>
            <a:r>
              <a:rPr lang="en-GB" b="1" dirty="0">
                <a:solidFill>
                  <a:srgbClr val="FF0000"/>
                </a:solidFill>
                <a:latin typeface="Times New Roman" charset="0"/>
                <a:ea typeface="Times New Roman" charset="0"/>
                <a:cs typeface="Times New Roman" charset="0"/>
              </a:rPr>
              <a:t>__</a:t>
            </a:r>
            <a:endParaRPr lang="hu-HU" dirty="0"/>
          </a:p>
        </p:txBody>
      </p:sp>
      <p:sp>
        <p:nvSpPr>
          <p:cNvPr id="13" name="TextBox 12">
            <a:extLst>
              <a:ext uri="{FF2B5EF4-FFF2-40B4-BE49-F238E27FC236}">
                <a16:creationId xmlns:a16="http://schemas.microsoft.com/office/drawing/2014/main" id="{11D67BB0-7E9E-3357-C3AB-EE6AEBE87BDC}"/>
              </a:ext>
            </a:extLst>
          </p:cNvPr>
          <p:cNvSpPr txBox="1"/>
          <p:nvPr/>
        </p:nvSpPr>
        <p:spPr>
          <a:xfrm>
            <a:off x="3812075" y="4407582"/>
            <a:ext cx="413966" cy="369332"/>
          </a:xfrm>
          <a:prstGeom prst="rect">
            <a:avLst/>
          </a:prstGeom>
          <a:noFill/>
        </p:spPr>
        <p:txBody>
          <a:bodyPr wrap="square">
            <a:spAutoFit/>
          </a:bodyPr>
          <a:lstStyle/>
          <a:p>
            <a:r>
              <a:rPr lang="en-GB" b="1" dirty="0">
                <a:solidFill>
                  <a:srgbClr val="FF0000"/>
                </a:solidFill>
                <a:latin typeface="Times New Roman" charset="0"/>
                <a:ea typeface="Times New Roman" charset="0"/>
                <a:cs typeface="Times New Roman" charset="0"/>
              </a:rPr>
              <a:t>__</a:t>
            </a:r>
            <a:endParaRPr lang="hu-HU" dirty="0"/>
          </a:p>
        </p:txBody>
      </p:sp>
    </p:spTree>
    <p:extLst>
      <p:ext uri="{BB962C8B-B14F-4D97-AF65-F5344CB8AC3E}">
        <p14:creationId xmlns:p14="http://schemas.microsoft.com/office/powerpoint/2010/main" val="5550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9" presetClass="entr" presetSubtype="0" fill="hold" nodeType="afterEffect">
                                  <p:stCondLst>
                                    <p:cond delay="100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par>
                          <p:cTn id="55" fill="hold">
                            <p:stCondLst>
                              <p:cond delay="0"/>
                            </p:stCondLst>
                            <p:childTnLst>
                              <p:par>
                                <p:cTn id="56" presetID="9" presetClass="entr" presetSubtype="0" fill="hold" nodeType="afterEffect">
                                  <p:stCondLst>
                                    <p:cond delay="100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7" grpId="0" animBg="1"/>
      <p:bldP spid="10" grpId="0" animBg="1"/>
      <p:bldP spid="12" grpId="0"/>
      <p:bldP spid="16" grpId="0"/>
      <p:bldP spid="17" grpId="0"/>
      <p:bldP spid="21" grpId="0" animBg="1"/>
      <p:bldP spid="22" grpId="0" animBg="1"/>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350B-93BB-AC54-FA99-1CC14BFE7C79}"/>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D325115A-17A9-0E67-A21B-CE26420C7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DF0131-139C-875A-D7AF-4B66562C185A}"/>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Defining the take-away (1)</a:t>
            </a:r>
            <a:endParaRPr lang="en-GB" noProof="0" dirty="0">
              <a:solidFill>
                <a:srgbClr val="FF000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7439AB7-E8A9-FD03-4ACB-DB0D68BF7205}"/>
              </a:ext>
            </a:extLst>
          </p:cNvPr>
          <p:cNvSpPr>
            <a:spLocks noGrp="1"/>
          </p:cNvSpPr>
          <p:nvPr>
            <p:ph idx="1"/>
          </p:nvPr>
        </p:nvSpPr>
        <p:spPr>
          <a:xfrm>
            <a:off x="628650" y="1825625"/>
            <a:ext cx="8515350" cy="3692673"/>
          </a:xfrm>
        </p:spPr>
        <p:txBody>
          <a:bodyPr>
            <a:normAutofit fontScale="85000" lnSpcReduction="20000"/>
          </a:bodyPr>
          <a:lstStyle/>
          <a:p>
            <a:pPr marL="0" indent="0">
              <a:lnSpc>
                <a:spcPct val="110000"/>
              </a:lnSpc>
              <a:buNone/>
            </a:pPr>
            <a:r>
              <a:rPr lang="en-GB" sz="2600" dirty="0">
                <a:latin typeface="Calibri" panose="020F0502020204030204" pitchFamily="34" charset="0"/>
                <a:cs typeface="Calibri" panose="020F0502020204030204" pitchFamily="34" charset="0"/>
              </a:rPr>
              <a:t>During / Towards the end of the lesson:</a:t>
            </a:r>
            <a:r>
              <a:rPr lang="en-GB" sz="2400" dirty="0">
                <a:latin typeface="Calibri" panose="020F0502020204030204" pitchFamily="34" charset="0"/>
                <a:cs typeface="Calibri" panose="020F0502020204030204" pitchFamily="34" charset="0"/>
              </a:rPr>
              <a:t> </a:t>
            </a:r>
          </a:p>
          <a:p>
            <a:pPr lvl="1">
              <a:lnSpc>
                <a:spcPct val="110000"/>
              </a:lnSpc>
            </a:pPr>
            <a:r>
              <a:rPr lang="en-GB" sz="2200" dirty="0">
                <a:latin typeface="Calibri" panose="020F0502020204030204" pitchFamily="34" charset="0"/>
                <a:cs typeface="Calibri" panose="020F0502020204030204" pitchFamily="34" charset="0"/>
              </a:rPr>
              <a:t>Tell the S: </a:t>
            </a: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“This sounds better. " </a:t>
            </a:r>
            <a:r>
              <a:rPr lang="en-GB" sz="2200" dirty="0">
                <a:solidFill>
                  <a:srgbClr val="0070C0"/>
                </a:solidFill>
                <a:latin typeface="Calibri" panose="020F0502020204030204" pitchFamily="34" charset="0"/>
                <a:cs typeface="Calibri" panose="020F0502020204030204" pitchFamily="34" charset="0"/>
              </a:rPr>
              <a:t> </a:t>
            </a:r>
          </a:p>
          <a:p>
            <a:pPr lvl="1">
              <a:lnSpc>
                <a:spcPct val="110000"/>
              </a:lnSpc>
            </a:pPr>
            <a:r>
              <a:rPr lang="en-GB" sz="2200" dirty="0">
                <a:latin typeface="Calibri" panose="020F0502020204030204" pitchFamily="34" charset="0"/>
                <a:cs typeface="Calibri" panose="020F0502020204030204" pitchFamily="34" charset="0"/>
              </a:rPr>
              <a:t>Ask: </a:t>
            </a:r>
            <a:r>
              <a:rPr lang="en-GB" sz="2200" i="1" dirty="0">
                <a:solidFill>
                  <a:srgbClr val="0070C0"/>
                </a:solidFill>
                <a:latin typeface="Calibri" panose="020F0502020204030204" pitchFamily="34" charset="0"/>
                <a:cs typeface="Calibri" panose="020F0502020204030204" pitchFamily="34" charset="0"/>
              </a:rPr>
              <a:t>"</a:t>
            </a: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Was this useful / interesting ? Why / not? When can you use it?” </a:t>
            </a:r>
          </a:p>
          <a:p>
            <a:pPr marL="0" indent="0">
              <a:lnSpc>
                <a:spcPct val="110000"/>
              </a:lnSpc>
              <a:buNone/>
            </a:pPr>
            <a:r>
              <a:rPr lang="en-GB" sz="2600" dirty="0">
                <a:latin typeface="Calibri" panose="020F0502020204030204" pitchFamily="34" charset="0"/>
                <a:cs typeface="Calibri" panose="020F0502020204030204" pitchFamily="34" charset="0"/>
              </a:rPr>
              <a:t>At the end:</a:t>
            </a:r>
          </a:p>
          <a:p>
            <a:pPr lvl="1">
              <a:lnSpc>
                <a:spcPct val="110000"/>
              </a:lnSpc>
            </a:pPr>
            <a:r>
              <a:rPr lang="en-GB" sz="2200" dirty="0">
                <a:latin typeface="Calibri" panose="020F0502020204030204" pitchFamily="34" charset="0"/>
                <a:cs typeface="Calibri" panose="020F0502020204030204" pitchFamily="34" charset="0"/>
              </a:rPr>
              <a:t>Tell the S: </a:t>
            </a:r>
            <a:br>
              <a:rPr lang="en-GB" sz="2200" dirty="0">
                <a:latin typeface="Calibri" panose="020F0502020204030204" pitchFamily="34" charset="0"/>
                <a:cs typeface="Calibri" panose="020F0502020204030204" pitchFamily="34" charset="0"/>
              </a:rPr>
            </a:b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“This looks very professional. This will help you / your audience…” </a:t>
            </a:r>
            <a:b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“You sound more confident.” </a:t>
            </a:r>
            <a:b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GB" sz="2200" i="1" dirty="0">
                <a:solidFill>
                  <a:srgbClr val="0070C0"/>
                </a:solidFill>
                <a:latin typeface="Calibri" panose="020F0502020204030204" pitchFamily="34" charset="0"/>
                <a:cs typeface="Calibri" panose="020F0502020204030204" pitchFamily="34" charset="0"/>
              </a:rPr>
              <a:t>That’s a great story. Tell me more next time!”</a:t>
            </a:r>
          </a:p>
          <a:p>
            <a:pPr lvl="1">
              <a:lnSpc>
                <a:spcPct val="110000"/>
              </a:lnSpc>
            </a:pPr>
            <a:r>
              <a:rPr lang="en-GB" sz="2200" dirty="0">
                <a:latin typeface="Calibri" panose="020F0502020204030204" pitchFamily="34" charset="0"/>
                <a:cs typeface="Calibri" panose="020F0502020204030204" pitchFamily="34" charset="0"/>
              </a:rPr>
              <a:t>Ask: </a:t>
            </a:r>
            <a:br>
              <a:rPr lang="en-GB" sz="2200" dirty="0">
                <a:latin typeface="Calibri" panose="020F0502020204030204" pitchFamily="34" charset="0"/>
                <a:cs typeface="Calibri" panose="020F0502020204030204" pitchFamily="34" charset="0"/>
              </a:rPr>
            </a:b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“Tell me </a:t>
            </a:r>
            <a:r>
              <a:rPr lang="en-GB" sz="2200" i="1" u="sng"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one</a:t>
            </a: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thing you liked / found interesting / can use straight away” </a:t>
            </a:r>
            <a:b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2200" i="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“What would you like to do more / less of next time?”               </a:t>
            </a:r>
            <a:endParaRPr lang="en-GB" i="1" u="sng"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5C075A5-612B-51AB-90F8-AE832CEC9774}"/>
              </a:ext>
            </a:extLst>
          </p:cNvPr>
          <p:cNvSpPr>
            <a:spLocks noGrp="1"/>
          </p:cNvSpPr>
          <p:nvPr>
            <p:ph type="sldNum" sz="quarter" idx="12"/>
          </p:nvPr>
        </p:nvSpPr>
        <p:spPr/>
        <p:txBody>
          <a:bodyPr/>
          <a:lstStyle/>
          <a:p>
            <a:fld id="{71BC6402-453E-CC42-9866-F28ACB571C45}" type="slidenum">
              <a:rPr lang="hu-HU" smtClean="0"/>
              <a:t>30</a:t>
            </a:fld>
            <a:endParaRPr lang="hu-HU" dirty="0"/>
          </a:p>
        </p:txBody>
      </p:sp>
      <p:pic>
        <p:nvPicPr>
          <p:cNvPr id="6" name="Picture 5">
            <a:extLst>
              <a:ext uri="{FF2B5EF4-FFF2-40B4-BE49-F238E27FC236}">
                <a16:creationId xmlns:a16="http://schemas.microsoft.com/office/drawing/2014/main" id="{C17F5617-536C-6C47-FF2F-C275B40BAB12}"/>
              </a:ext>
            </a:extLst>
          </p:cNvPr>
          <p:cNvPicPr>
            <a:picLocks noChangeAspect="1"/>
          </p:cNvPicPr>
          <p:nvPr/>
        </p:nvPicPr>
        <p:blipFill>
          <a:blip r:embed="rId4"/>
          <a:stretch>
            <a:fillRect/>
          </a:stretch>
        </p:blipFill>
        <p:spPr>
          <a:xfrm>
            <a:off x="5876925" y="5399585"/>
            <a:ext cx="3219450" cy="820242"/>
          </a:xfrm>
          <a:prstGeom prst="rect">
            <a:avLst/>
          </a:prstGeom>
        </p:spPr>
      </p:pic>
      <p:sp>
        <p:nvSpPr>
          <p:cNvPr id="7" name="TextBox 6">
            <a:extLst>
              <a:ext uri="{FF2B5EF4-FFF2-40B4-BE49-F238E27FC236}">
                <a16:creationId xmlns:a16="http://schemas.microsoft.com/office/drawing/2014/main" id="{C47E0676-6E85-66B2-5091-BA01EABF2138}"/>
              </a:ext>
            </a:extLst>
          </p:cNvPr>
          <p:cNvSpPr txBox="1"/>
          <p:nvPr/>
        </p:nvSpPr>
        <p:spPr>
          <a:xfrm>
            <a:off x="708016" y="5594262"/>
            <a:ext cx="3332356" cy="430887"/>
          </a:xfrm>
          <a:prstGeom prst="rect">
            <a:avLst/>
          </a:prstGeom>
          <a:noFill/>
        </p:spPr>
        <p:txBody>
          <a:bodyPr wrap="square">
            <a:spAutoFit/>
          </a:bodyPr>
          <a:lstStyle/>
          <a:p>
            <a:r>
              <a:rPr lang="en-GB" sz="2200" i="1" dirty="0">
                <a:latin typeface="Calibri" panose="020F0502020204030204" pitchFamily="34" charset="0"/>
                <a:cs typeface="Calibri" panose="020F0502020204030204" pitchFamily="34" charset="0"/>
              </a:rPr>
              <a:t>After the lesson </a:t>
            </a:r>
            <a:r>
              <a:rPr lang="en-GB" sz="2200" kern="100" dirty="0">
                <a:effectLst/>
                <a:latin typeface="Calibri" panose="020F0502020204030204" pitchFamily="34" charset="0"/>
                <a:ea typeface="Times New Roman" panose="02020603050405020304" pitchFamily="18" charset="0"/>
                <a:cs typeface="Times New Roman" panose="02020603050405020304" pitchFamily="18" charset="0"/>
              </a:rPr>
              <a:t>… /… </a:t>
            </a:r>
            <a:endParaRPr lang="hu-HU" sz="2200" dirty="0"/>
          </a:p>
        </p:txBody>
      </p:sp>
    </p:spTree>
    <p:extLst>
      <p:ext uri="{BB962C8B-B14F-4D97-AF65-F5344CB8AC3E}">
        <p14:creationId xmlns:p14="http://schemas.microsoft.com/office/powerpoint/2010/main" val="7710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ED7C9-C6EA-DD17-3FF3-4F3C61C41F64}"/>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9331EAB6-E6C6-366D-63CD-827883410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85" y="-42042"/>
            <a:ext cx="10421449" cy="6942083"/>
          </a:xfrm>
          <a:prstGeom prst="rect">
            <a:avLst/>
          </a:prstGeom>
          <a:noFill/>
          <a:ln>
            <a:solidFill>
              <a:schemeClr val="accent1">
                <a:shade val="15000"/>
              </a:schemeClr>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137E1B-2253-9278-D7F1-249D91579904}"/>
              </a:ext>
            </a:extLst>
          </p:cNvPr>
          <p:cNvSpPr>
            <a:spLocks noGrp="1"/>
          </p:cNvSpPr>
          <p:nvPr>
            <p:ph type="title"/>
          </p:nvPr>
        </p:nvSpPr>
        <p:spPr>
          <a:xfrm>
            <a:off x="628650" y="365126"/>
            <a:ext cx="9132570" cy="1325563"/>
          </a:xfrm>
        </p:spPr>
        <p:txBody>
          <a:bodyPr/>
          <a:lstStyle/>
          <a:p>
            <a:r>
              <a:rPr lang="en-GB" dirty="0">
                <a:latin typeface="Calibri" panose="020F0502020204030204" pitchFamily="34" charset="0"/>
                <a:cs typeface="Calibri" panose="020F0502020204030204" pitchFamily="34" charset="0"/>
              </a:rPr>
              <a:t>Defining the take-away (2) </a:t>
            </a:r>
            <a:r>
              <a:rPr lang="en-GB" sz="2800" dirty="0">
                <a:latin typeface="Calibri" panose="020F0502020204030204" pitchFamily="34" charset="0"/>
                <a:cs typeface="Calibri" panose="020F0502020204030204" pitchFamily="34" charset="0"/>
              </a:rPr>
              <a:t> </a:t>
            </a:r>
            <a:endParaRPr lang="en-GB" sz="2800" noProof="0" dirty="0">
              <a:solidFill>
                <a:srgbClr val="FF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2DB7511-AECF-5ED1-8A35-E0267A4993C2}"/>
              </a:ext>
            </a:extLst>
          </p:cNvPr>
          <p:cNvSpPr>
            <a:spLocks noGrp="1"/>
          </p:cNvSpPr>
          <p:nvPr>
            <p:ph type="sldNum" sz="quarter" idx="12"/>
          </p:nvPr>
        </p:nvSpPr>
        <p:spPr/>
        <p:txBody>
          <a:bodyPr/>
          <a:lstStyle/>
          <a:p>
            <a:fld id="{71BC6402-453E-CC42-9866-F28ACB571C45}" type="slidenum">
              <a:rPr lang="hu-HU" smtClean="0"/>
              <a:t>31</a:t>
            </a:fld>
            <a:endParaRPr lang="hu-HU" dirty="0"/>
          </a:p>
        </p:txBody>
      </p:sp>
      <p:pic>
        <p:nvPicPr>
          <p:cNvPr id="9" name="Picture 8">
            <a:extLst>
              <a:ext uri="{FF2B5EF4-FFF2-40B4-BE49-F238E27FC236}">
                <a16:creationId xmlns:a16="http://schemas.microsoft.com/office/drawing/2014/main" id="{1F342036-4C6D-CA32-C298-C91F52409F6B}"/>
              </a:ext>
            </a:extLst>
          </p:cNvPr>
          <p:cNvPicPr>
            <a:picLocks noChangeAspect="1"/>
          </p:cNvPicPr>
          <p:nvPr/>
        </p:nvPicPr>
        <p:blipFill>
          <a:blip r:embed="rId4"/>
          <a:srcRect t="7541" b="7272"/>
          <a:stretch/>
        </p:blipFill>
        <p:spPr>
          <a:xfrm>
            <a:off x="324433" y="2153139"/>
            <a:ext cx="3179186" cy="1781108"/>
          </a:xfrm>
          <a:prstGeom prst="rect">
            <a:avLst/>
          </a:prstGeom>
          <a:ln>
            <a:solidFill>
              <a:schemeClr val="accent1">
                <a:shade val="15000"/>
              </a:schemeClr>
            </a:solidFill>
          </a:ln>
        </p:spPr>
      </p:pic>
      <p:pic>
        <p:nvPicPr>
          <p:cNvPr id="11" name="Picture 10">
            <a:extLst>
              <a:ext uri="{FF2B5EF4-FFF2-40B4-BE49-F238E27FC236}">
                <a16:creationId xmlns:a16="http://schemas.microsoft.com/office/drawing/2014/main" id="{A06F366A-5297-EB3C-058B-E479549DE121}"/>
              </a:ext>
            </a:extLst>
          </p:cNvPr>
          <p:cNvPicPr>
            <a:picLocks noChangeAspect="1"/>
          </p:cNvPicPr>
          <p:nvPr/>
        </p:nvPicPr>
        <p:blipFill>
          <a:blip r:embed="rId5"/>
          <a:stretch>
            <a:fillRect/>
          </a:stretch>
        </p:blipFill>
        <p:spPr>
          <a:xfrm>
            <a:off x="3746110" y="2313113"/>
            <a:ext cx="5253560" cy="1397038"/>
          </a:xfrm>
          <a:prstGeom prst="rect">
            <a:avLst/>
          </a:prstGeom>
          <a:ln>
            <a:solidFill>
              <a:schemeClr val="accent1">
                <a:shade val="15000"/>
              </a:schemeClr>
            </a:solidFill>
          </a:ln>
        </p:spPr>
      </p:pic>
      <p:sp>
        <p:nvSpPr>
          <p:cNvPr id="13" name="Snip Single Corner of Rectangle 12">
            <a:extLst>
              <a:ext uri="{FF2B5EF4-FFF2-40B4-BE49-F238E27FC236}">
                <a16:creationId xmlns:a16="http://schemas.microsoft.com/office/drawing/2014/main" id="{230177D6-27D7-CFD7-0F41-A67937E31402}"/>
              </a:ext>
            </a:extLst>
          </p:cNvPr>
          <p:cNvSpPr/>
          <p:nvPr/>
        </p:nvSpPr>
        <p:spPr>
          <a:xfrm rot="10800000" flipH="1">
            <a:off x="628650" y="4163469"/>
            <a:ext cx="2368689" cy="1912561"/>
          </a:xfrm>
          <a:prstGeom prst="snip1Rect">
            <a:avLst/>
          </a:prstGeom>
          <a:solidFill>
            <a:srgbClr val="F6FB00">
              <a:alpha val="45098"/>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5" name="TextBox 14">
            <a:extLst>
              <a:ext uri="{FF2B5EF4-FFF2-40B4-BE49-F238E27FC236}">
                <a16:creationId xmlns:a16="http://schemas.microsoft.com/office/drawing/2014/main" id="{17A8FECD-1B94-517F-3004-3CE42311DCB5}"/>
              </a:ext>
            </a:extLst>
          </p:cNvPr>
          <p:cNvSpPr txBox="1"/>
          <p:nvPr/>
        </p:nvSpPr>
        <p:spPr>
          <a:xfrm>
            <a:off x="-957028" y="4236171"/>
            <a:ext cx="4320540" cy="1292662"/>
          </a:xfrm>
          <a:prstGeom prst="rect">
            <a:avLst/>
          </a:prstGeom>
          <a:noFill/>
        </p:spPr>
        <p:txBody>
          <a:bodyPr wrap="square">
            <a:spAutoFit/>
          </a:bodyPr>
          <a:lstStyle/>
          <a:p>
            <a:pPr marL="2114550" indent="-285750">
              <a:buFont typeface="Wingdings" pitchFamily="2" charset="2"/>
              <a:buChar char="J"/>
            </a:pPr>
            <a:r>
              <a:rPr lang="en-GB" sz="2200" kern="1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                      </a:t>
            </a:r>
          </a:p>
          <a:p>
            <a:pPr marL="2114550" indent="-285750">
              <a:buFont typeface="Wingdings" pitchFamily="2" charset="2"/>
              <a:buChar char="J"/>
            </a:pPr>
            <a:endParaRPr lang="en-GB" sz="1200" kern="100" dirty="0">
              <a:latin typeface="Calibri" panose="020F0502020204030204" pitchFamily="34" charset="0"/>
              <a:ea typeface="Times New Roman" panose="02020603050405020304" pitchFamily="18" charset="0"/>
              <a:cs typeface="Calibri" panose="020F0502020204030204" pitchFamily="34" charset="0"/>
              <a:sym typeface="Wingdings" pitchFamily="2" charset="2"/>
            </a:endParaRPr>
          </a:p>
          <a:p>
            <a:pPr marL="1828800"/>
            <a:endParaRPr lang="en-GB" sz="2200" kern="1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endParaRPr>
          </a:p>
          <a:p>
            <a:pPr marL="1828800"/>
            <a:r>
              <a:rPr lang="en-GB" sz="2200" kern="100" dirty="0">
                <a:effectLst/>
                <a:latin typeface="Wingdings" pitchFamily="2" charset="2"/>
                <a:ea typeface="Times New Roman" panose="02020603050405020304" pitchFamily="18" charset="0"/>
                <a:cs typeface="Calibri" panose="020F0502020204030204" pitchFamily="34" charset="0"/>
              </a:rPr>
              <a:t>à    </a:t>
            </a:r>
            <a:r>
              <a:rPr lang="en-GB" sz="2200" kern="100" dirty="0">
                <a:effectLst/>
                <a:latin typeface="Calibri" panose="020F0502020204030204" pitchFamily="34" charset="0"/>
                <a:ea typeface="Times New Roman" panose="02020603050405020304" pitchFamily="18" charset="0"/>
                <a:cs typeface="Times New Roman" panose="02020603050405020304" pitchFamily="18" charset="0"/>
              </a:rPr>
              <a:t> ?      </a:t>
            </a:r>
            <a:endParaRPr lang="en-HU" sz="22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A48767-6C1A-782E-CC7E-E8CA40C092CE}"/>
              </a:ext>
            </a:extLst>
          </p:cNvPr>
          <p:cNvPicPr>
            <a:picLocks noChangeAspect="1"/>
          </p:cNvPicPr>
          <p:nvPr/>
        </p:nvPicPr>
        <p:blipFill>
          <a:blip r:embed="rId6"/>
          <a:stretch>
            <a:fillRect/>
          </a:stretch>
        </p:blipFill>
        <p:spPr>
          <a:xfrm>
            <a:off x="5876925" y="5399585"/>
            <a:ext cx="3219450" cy="820242"/>
          </a:xfrm>
          <a:prstGeom prst="rect">
            <a:avLst/>
          </a:prstGeom>
        </p:spPr>
      </p:pic>
      <p:sp>
        <p:nvSpPr>
          <p:cNvPr id="12" name="Content Placeholder 2">
            <a:extLst>
              <a:ext uri="{FF2B5EF4-FFF2-40B4-BE49-F238E27FC236}">
                <a16:creationId xmlns:a16="http://schemas.microsoft.com/office/drawing/2014/main" id="{B7055877-221A-E745-8755-2E0369855B59}"/>
              </a:ext>
            </a:extLst>
          </p:cNvPr>
          <p:cNvSpPr txBox="1">
            <a:spLocks/>
          </p:cNvSpPr>
          <p:nvPr/>
        </p:nvSpPr>
        <p:spPr>
          <a:xfrm>
            <a:off x="707955" y="1421176"/>
            <a:ext cx="3959434" cy="577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400" kern="100" dirty="0">
                <a:latin typeface="Calibri" panose="020F0502020204030204" pitchFamily="34" charset="0"/>
                <a:ea typeface="Times New Roman" panose="02020603050405020304" pitchFamily="18" charset="0"/>
                <a:cs typeface="Times New Roman" panose="02020603050405020304" pitchFamily="18" charset="0"/>
              </a:rPr>
              <a:t>on email / shared Google doc:</a:t>
            </a:r>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3E8A59F-B5E7-4B4B-7208-E77338FBD49B}"/>
              </a:ext>
            </a:extLst>
          </p:cNvPr>
          <p:cNvPicPr>
            <a:picLocks noChangeAspect="1"/>
          </p:cNvPicPr>
          <p:nvPr/>
        </p:nvPicPr>
        <p:blipFill>
          <a:blip r:embed="rId7"/>
          <a:stretch>
            <a:fillRect/>
          </a:stretch>
        </p:blipFill>
        <p:spPr>
          <a:xfrm>
            <a:off x="3211645" y="4264129"/>
            <a:ext cx="5788025" cy="956891"/>
          </a:xfrm>
          <a:prstGeom prst="rect">
            <a:avLst/>
          </a:prstGeom>
        </p:spPr>
      </p:pic>
    </p:spTree>
    <p:extLst>
      <p:ext uri="{BB962C8B-B14F-4D97-AF65-F5344CB8AC3E}">
        <p14:creationId xmlns:p14="http://schemas.microsoft.com/office/powerpoint/2010/main" val="25306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FFF8-B24F-EE29-04F7-254E172721F3}"/>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F604F8E3-3452-4B07-AD8A-DE736B5D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44" y="-42042"/>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4D14D3-33BC-899A-18A0-73931D5BFA7A}"/>
              </a:ext>
            </a:extLst>
          </p:cNvPr>
          <p:cNvSpPr>
            <a:spLocks noGrp="1"/>
          </p:cNvSpPr>
          <p:nvPr>
            <p:ph type="title"/>
          </p:nvPr>
        </p:nvSpPr>
        <p:spPr>
          <a:xfrm>
            <a:off x="628650" y="365126"/>
            <a:ext cx="8881110" cy="1325563"/>
          </a:xfrm>
        </p:spPr>
        <p:txBody>
          <a:bodyPr/>
          <a:lstStyle/>
          <a:p>
            <a:r>
              <a:rPr lang="en-GB" dirty="0">
                <a:latin typeface="Calibri" panose="020F0502020204030204" pitchFamily="34" charset="0"/>
                <a:cs typeface="Calibri" panose="020F0502020204030204" pitchFamily="34" charset="0"/>
              </a:rPr>
              <a:t>Defining the take-away (3)</a:t>
            </a:r>
            <a:endParaRPr lang="en-GB" noProof="0" dirty="0">
              <a:solidFill>
                <a:srgbClr val="FF0000"/>
              </a:solidFill>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id="{4DD99BB8-22B8-8FA2-8470-09856C3D9B9B}"/>
              </a:ext>
            </a:extLst>
          </p:cNvPr>
          <p:cNvSpPr/>
          <p:nvPr/>
        </p:nvSpPr>
        <p:spPr>
          <a:xfrm>
            <a:off x="67670" y="5406711"/>
            <a:ext cx="2845651" cy="76908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With pictures. To show and talk and check. </a:t>
            </a:r>
            <a:endParaRPr lang="hu-HU" sz="2000" dirty="0"/>
          </a:p>
        </p:txBody>
      </p:sp>
      <p:sp>
        <p:nvSpPr>
          <p:cNvPr id="6" name="Rounded Rectangle 5">
            <a:extLst>
              <a:ext uri="{FF2B5EF4-FFF2-40B4-BE49-F238E27FC236}">
                <a16:creationId xmlns:a16="http://schemas.microsoft.com/office/drawing/2014/main" id="{1ABEA18F-A45A-B037-BA76-1C8B16D53B1C}"/>
              </a:ext>
            </a:extLst>
          </p:cNvPr>
          <p:cNvSpPr/>
          <p:nvPr/>
        </p:nvSpPr>
        <p:spPr>
          <a:xfrm>
            <a:off x="320717" y="2180681"/>
            <a:ext cx="4096354" cy="76908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Guessing the topic of a story from words / a picture</a:t>
            </a:r>
            <a:endParaRPr lang="hu-HU" sz="2000" dirty="0"/>
          </a:p>
        </p:txBody>
      </p:sp>
      <p:sp>
        <p:nvSpPr>
          <p:cNvPr id="8" name="Rounded Rectangle 7">
            <a:extLst>
              <a:ext uri="{FF2B5EF4-FFF2-40B4-BE49-F238E27FC236}">
                <a16:creationId xmlns:a16="http://schemas.microsoft.com/office/drawing/2014/main" id="{A758C8C7-16E1-6905-E375-316968B84E13}"/>
              </a:ext>
            </a:extLst>
          </p:cNvPr>
          <p:cNvSpPr/>
          <p:nvPr/>
        </p:nvSpPr>
        <p:spPr>
          <a:xfrm>
            <a:off x="4641481" y="3676362"/>
            <a:ext cx="4096354" cy="76908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 like pronunciation.       I hate it when I speak and I’m not sure…  </a:t>
            </a:r>
            <a:endParaRPr lang="hu-HU" sz="2000" dirty="0"/>
          </a:p>
        </p:txBody>
      </p:sp>
      <p:sp>
        <p:nvSpPr>
          <p:cNvPr id="9" name="Rounded Rectangle 8">
            <a:extLst>
              <a:ext uri="{FF2B5EF4-FFF2-40B4-BE49-F238E27FC236}">
                <a16:creationId xmlns:a16="http://schemas.microsoft.com/office/drawing/2014/main" id="{13ADC84B-39C0-9A61-7A93-DCD585F80293}"/>
              </a:ext>
            </a:extLst>
          </p:cNvPr>
          <p:cNvSpPr/>
          <p:nvPr/>
        </p:nvSpPr>
        <p:spPr>
          <a:xfrm>
            <a:off x="191444" y="4445445"/>
            <a:ext cx="3724392" cy="7690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It helps that </a:t>
            </a:r>
            <a:r>
              <a:rPr lang="en-GB" sz="2000" u="sng" dirty="0">
                <a:solidFill>
                  <a:schemeClr val="bg1"/>
                </a:solidFill>
              </a:rPr>
              <a:t>you</a:t>
            </a:r>
            <a:r>
              <a:rPr lang="en-GB" sz="2000" dirty="0">
                <a:solidFill>
                  <a:schemeClr val="bg1"/>
                </a:solidFill>
              </a:rPr>
              <a:t> take notes;        I can think. I check them later.</a:t>
            </a:r>
            <a:endParaRPr lang="hu-HU" sz="2000" dirty="0"/>
          </a:p>
        </p:txBody>
      </p:sp>
      <p:sp>
        <p:nvSpPr>
          <p:cNvPr id="10" name="Rounded Rectangle 9">
            <a:extLst>
              <a:ext uri="{FF2B5EF4-FFF2-40B4-BE49-F238E27FC236}">
                <a16:creationId xmlns:a16="http://schemas.microsoft.com/office/drawing/2014/main" id="{5B51DFC7-B913-5A43-133D-B30910CEF2DC}"/>
              </a:ext>
            </a:extLst>
          </p:cNvPr>
          <p:cNvSpPr/>
          <p:nvPr/>
        </p:nvSpPr>
        <p:spPr>
          <a:xfrm>
            <a:off x="5400769" y="1664538"/>
            <a:ext cx="3422514" cy="76908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It’s very useful to check language from last time.</a:t>
            </a:r>
            <a:endParaRPr lang="hu-HU" sz="2000" dirty="0"/>
          </a:p>
        </p:txBody>
      </p:sp>
      <p:sp>
        <p:nvSpPr>
          <p:cNvPr id="11" name="Rounded Rectangle 10">
            <a:extLst>
              <a:ext uri="{FF2B5EF4-FFF2-40B4-BE49-F238E27FC236}">
                <a16:creationId xmlns:a16="http://schemas.microsoft.com/office/drawing/2014/main" id="{549CF160-8332-0697-72BF-DFC785855F2F}"/>
              </a:ext>
            </a:extLst>
          </p:cNvPr>
          <p:cNvSpPr/>
          <p:nvPr/>
        </p:nvSpPr>
        <p:spPr>
          <a:xfrm>
            <a:off x="4872508" y="2659917"/>
            <a:ext cx="3422514" cy="76908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Talking about my family ... then work things!</a:t>
            </a:r>
            <a:endParaRPr lang="hu-HU" sz="2000" dirty="0"/>
          </a:p>
        </p:txBody>
      </p:sp>
      <p:sp>
        <p:nvSpPr>
          <p:cNvPr id="13" name="Rounded Rectangle 12">
            <a:extLst>
              <a:ext uri="{FF2B5EF4-FFF2-40B4-BE49-F238E27FC236}">
                <a16:creationId xmlns:a16="http://schemas.microsoft.com/office/drawing/2014/main" id="{679A9BC4-52F1-C03A-886A-06FE638E0235}"/>
              </a:ext>
            </a:extLst>
          </p:cNvPr>
          <p:cNvSpPr/>
          <p:nvPr/>
        </p:nvSpPr>
        <p:spPr>
          <a:xfrm>
            <a:off x="657636" y="3186370"/>
            <a:ext cx="3422515" cy="10133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 liked that you were doing something else when I was writing on the Google doc. </a:t>
            </a:r>
            <a:endParaRPr lang="hu-HU" sz="2000" dirty="0"/>
          </a:p>
        </p:txBody>
      </p:sp>
      <p:sp>
        <p:nvSpPr>
          <p:cNvPr id="3" name="Slide Number Placeholder 2">
            <a:extLst>
              <a:ext uri="{FF2B5EF4-FFF2-40B4-BE49-F238E27FC236}">
                <a16:creationId xmlns:a16="http://schemas.microsoft.com/office/drawing/2014/main" id="{D47BC881-9B28-4B23-7224-38E92226EC7D}"/>
              </a:ext>
            </a:extLst>
          </p:cNvPr>
          <p:cNvSpPr>
            <a:spLocks noGrp="1"/>
          </p:cNvSpPr>
          <p:nvPr>
            <p:ph type="sldNum" sz="quarter" idx="12"/>
          </p:nvPr>
        </p:nvSpPr>
        <p:spPr/>
        <p:txBody>
          <a:bodyPr/>
          <a:lstStyle/>
          <a:p>
            <a:fld id="{71BC6402-453E-CC42-9866-F28ACB571C45}" type="slidenum">
              <a:rPr lang="hu-HU" smtClean="0"/>
              <a:t>32</a:t>
            </a:fld>
            <a:endParaRPr lang="hu-HU" dirty="0"/>
          </a:p>
        </p:txBody>
      </p:sp>
      <p:sp>
        <p:nvSpPr>
          <p:cNvPr id="7" name="Content Placeholder 2">
            <a:extLst>
              <a:ext uri="{FF2B5EF4-FFF2-40B4-BE49-F238E27FC236}">
                <a16:creationId xmlns:a16="http://schemas.microsoft.com/office/drawing/2014/main" id="{AE2C0018-FF1D-8FA2-BE5A-6E04AD3CBD6B}"/>
              </a:ext>
            </a:extLst>
          </p:cNvPr>
          <p:cNvSpPr>
            <a:spLocks noGrp="1"/>
          </p:cNvSpPr>
          <p:nvPr>
            <p:ph idx="1"/>
          </p:nvPr>
        </p:nvSpPr>
        <p:spPr>
          <a:xfrm>
            <a:off x="707955" y="1421176"/>
            <a:ext cx="6086250" cy="577773"/>
          </a:xfrm>
        </p:spPr>
        <p:txBody>
          <a:bodyPr>
            <a:normAutofit/>
          </a:bodyPr>
          <a:lstStyle/>
          <a:p>
            <a:pPr marL="0" indent="0">
              <a:lnSpc>
                <a:spcPct val="110000"/>
              </a:lnSpc>
              <a:buNone/>
            </a:pPr>
            <a:r>
              <a:rPr lang="en-GB" sz="2400" kern="100" dirty="0">
                <a:latin typeface="Calibri" panose="020F0502020204030204" pitchFamily="34" charset="0"/>
                <a:ea typeface="Times New Roman" panose="02020603050405020304" pitchFamily="18" charset="0"/>
                <a:cs typeface="Times New Roman" panose="02020603050405020304" pitchFamily="18" charset="0"/>
              </a:rPr>
              <a:t>Who said what? </a:t>
            </a:r>
            <a:r>
              <a:rPr lang="en-GB" sz="2400" b="1" kern="1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Leo</a:t>
            </a:r>
            <a:r>
              <a:rPr lang="en-GB" sz="2400" b="1" kern="100" dirty="0">
                <a:latin typeface="Calibri" panose="020F0502020204030204" pitchFamily="34" charset="0"/>
                <a:ea typeface="Times New Roman" panose="02020603050405020304" pitchFamily="18" charset="0"/>
                <a:cs typeface="Times New Roman" panose="02020603050405020304" pitchFamily="18" charset="0"/>
              </a:rPr>
              <a:t>, </a:t>
            </a:r>
            <a:r>
              <a:rPr lang="en-GB" sz="2400" b="1" kern="100" dirty="0">
                <a:solidFill>
                  <a:schemeClr val="tx2">
                    <a:lumMod val="90000"/>
                    <a:lumOff val="10000"/>
                  </a:schemeClr>
                </a:solidFill>
                <a:latin typeface="Calibri" panose="020F0502020204030204" pitchFamily="34" charset="0"/>
                <a:ea typeface="Times New Roman" panose="02020603050405020304" pitchFamily="18" charset="0"/>
                <a:cs typeface="Times New Roman" panose="02020603050405020304" pitchFamily="18" charset="0"/>
              </a:rPr>
              <a:t>Ali</a:t>
            </a:r>
            <a:r>
              <a:rPr lang="en-GB" sz="2400" b="1" kern="100" dirty="0">
                <a:latin typeface="Calibri" panose="020F0502020204030204" pitchFamily="34" charset="0"/>
                <a:ea typeface="Times New Roman" panose="02020603050405020304" pitchFamily="18" charset="0"/>
                <a:cs typeface="Times New Roman" panose="02020603050405020304" pitchFamily="18" charset="0"/>
              </a:rPr>
              <a:t>, </a:t>
            </a:r>
            <a:r>
              <a:rPr lang="en-GB" sz="2400" b="1" kern="100" dirty="0">
                <a:solidFill>
                  <a:schemeClr val="tx2">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David</a:t>
            </a:r>
            <a:r>
              <a:rPr lang="en-GB" sz="2400" b="1" kern="100" dirty="0">
                <a:latin typeface="Calibri" panose="020F0502020204030204" pitchFamily="34" charset="0"/>
                <a:ea typeface="Times New Roman" panose="02020603050405020304" pitchFamily="18" charset="0"/>
                <a:cs typeface="Times New Roman" panose="02020603050405020304" pitchFamily="18" charset="0"/>
              </a:rPr>
              <a:t>?</a:t>
            </a:r>
            <a:endParaRPr lang="en-GB" sz="2400" b="1" dirty="0">
              <a:solidFill>
                <a:srgbClr val="FF0000"/>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A9BB2D5D-CE6C-BE3A-4B6D-CDE266FBBDB1}"/>
              </a:ext>
            </a:extLst>
          </p:cNvPr>
          <p:cNvSpPr/>
          <p:nvPr/>
        </p:nvSpPr>
        <p:spPr>
          <a:xfrm>
            <a:off x="3147668" y="5406711"/>
            <a:ext cx="2378066" cy="7690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Time to think. Take notes. Then talk. </a:t>
            </a:r>
            <a:endParaRPr lang="hu-HU" sz="2000" dirty="0"/>
          </a:p>
        </p:txBody>
      </p:sp>
      <p:sp>
        <p:nvSpPr>
          <p:cNvPr id="14" name="Rounded Rectangle 13">
            <a:extLst>
              <a:ext uri="{FF2B5EF4-FFF2-40B4-BE49-F238E27FC236}">
                <a16:creationId xmlns:a16="http://schemas.microsoft.com/office/drawing/2014/main" id="{DDB59526-1E7C-6C1B-179F-204203D6EA51}"/>
              </a:ext>
            </a:extLst>
          </p:cNvPr>
          <p:cNvSpPr/>
          <p:nvPr/>
        </p:nvSpPr>
        <p:spPr>
          <a:xfrm>
            <a:off x="4336701" y="4634115"/>
            <a:ext cx="4486582" cy="469556"/>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feedback, e.g.  </a:t>
            </a:r>
            <a:r>
              <a:rPr lang="en-GB" sz="2000" i="1" dirty="0">
                <a:solidFill>
                  <a:schemeClr val="bg1"/>
                </a:solidFill>
              </a:rPr>
              <a:t>build = b</a:t>
            </a:r>
            <a:r>
              <a:rPr lang="en-GB" sz="2000" dirty="0">
                <a:solidFill>
                  <a:schemeClr val="bg1"/>
                </a:solidFill>
              </a:rPr>
              <a:t>uilt  </a:t>
            </a:r>
            <a:endParaRPr lang="hu-HU" sz="2000" dirty="0"/>
          </a:p>
        </p:txBody>
      </p:sp>
      <p:pic>
        <p:nvPicPr>
          <p:cNvPr id="15" name="Picture 14">
            <a:extLst>
              <a:ext uri="{FF2B5EF4-FFF2-40B4-BE49-F238E27FC236}">
                <a16:creationId xmlns:a16="http://schemas.microsoft.com/office/drawing/2014/main" id="{D7FC6486-1D00-BF05-E712-EB74E858245F}"/>
              </a:ext>
            </a:extLst>
          </p:cNvPr>
          <p:cNvPicPr>
            <a:picLocks noChangeAspect="1"/>
          </p:cNvPicPr>
          <p:nvPr/>
        </p:nvPicPr>
        <p:blipFill>
          <a:blip r:embed="rId4"/>
          <a:stretch>
            <a:fillRect/>
          </a:stretch>
        </p:blipFill>
        <p:spPr>
          <a:xfrm>
            <a:off x="5876925" y="5399585"/>
            <a:ext cx="3219450" cy="820242"/>
          </a:xfrm>
          <a:prstGeom prst="rect">
            <a:avLst/>
          </a:prstGeom>
        </p:spPr>
      </p:pic>
    </p:spTree>
    <p:extLst>
      <p:ext uri="{BB962C8B-B14F-4D97-AF65-F5344CB8AC3E}">
        <p14:creationId xmlns:p14="http://schemas.microsoft.com/office/powerpoint/2010/main" val="380297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47B99-8F9F-699F-9B01-B1A204436FCE}"/>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F4138CD5-3213-759D-C59D-1632BB13A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1156D6-4302-DF68-4B5D-5691519E78A0}"/>
              </a:ext>
            </a:extLst>
          </p:cNvPr>
          <p:cNvSpPr>
            <a:spLocks noGrp="1"/>
          </p:cNvSpPr>
          <p:nvPr>
            <p:ph type="title"/>
          </p:nvPr>
        </p:nvSpPr>
        <p:spPr>
          <a:xfrm>
            <a:off x="628650" y="365126"/>
            <a:ext cx="8149590" cy="1325563"/>
          </a:xfrm>
        </p:spPr>
        <p:txBody>
          <a:bodyPr/>
          <a:lstStyle/>
          <a:p>
            <a:r>
              <a:rPr lang="en-GB" dirty="0">
                <a:latin typeface="Calibri" panose="020F0502020204030204" pitchFamily="34" charset="0"/>
                <a:cs typeface="Calibri" panose="020F0502020204030204" pitchFamily="34" charset="0"/>
              </a:rPr>
              <a:t>Defining the take-away (4) </a:t>
            </a:r>
            <a:r>
              <a:rPr lang="en-GB" sz="2800" dirty="0">
                <a:latin typeface="Calibri" panose="020F0502020204030204" pitchFamily="34" charset="0"/>
                <a:cs typeface="Calibri" panose="020F0502020204030204" pitchFamily="34" charset="0"/>
              </a:rPr>
              <a:t> </a:t>
            </a:r>
            <a:endParaRPr lang="en-GB" sz="2800" noProof="0" dirty="0">
              <a:solidFill>
                <a:srgbClr val="FF000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78E97AC-E102-FC30-420D-35A8E2FE88F5}"/>
              </a:ext>
            </a:extLst>
          </p:cNvPr>
          <p:cNvSpPr>
            <a:spLocks noGrp="1"/>
          </p:cNvSpPr>
          <p:nvPr>
            <p:ph type="sldNum" sz="quarter" idx="12"/>
          </p:nvPr>
        </p:nvSpPr>
        <p:spPr/>
        <p:txBody>
          <a:bodyPr/>
          <a:lstStyle/>
          <a:p>
            <a:fld id="{71BC6402-453E-CC42-9866-F28ACB571C45}" type="slidenum">
              <a:rPr lang="hu-HU" smtClean="0"/>
              <a:t>33</a:t>
            </a:fld>
            <a:endParaRPr lang="hu-HU" dirty="0"/>
          </a:p>
        </p:txBody>
      </p:sp>
      <p:sp>
        <p:nvSpPr>
          <p:cNvPr id="5" name="Content Placeholder 2">
            <a:extLst>
              <a:ext uri="{FF2B5EF4-FFF2-40B4-BE49-F238E27FC236}">
                <a16:creationId xmlns:a16="http://schemas.microsoft.com/office/drawing/2014/main" id="{C6B164D0-5A0B-5248-E1A9-58C2A30F00CE}"/>
              </a:ext>
            </a:extLst>
          </p:cNvPr>
          <p:cNvSpPr txBox="1">
            <a:spLocks/>
          </p:cNvSpPr>
          <p:nvPr/>
        </p:nvSpPr>
        <p:spPr>
          <a:xfrm>
            <a:off x="707954" y="1421176"/>
            <a:ext cx="8298885" cy="577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400" kern="100" dirty="0">
                <a:latin typeface="Calibri" panose="020F0502020204030204" pitchFamily="34" charset="0"/>
                <a:ea typeface="Times New Roman" panose="02020603050405020304" pitchFamily="18" charset="0"/>
                <a:cs typeface="Times New Roman" panose="02020603050405020304" pitchFamily="18" charset="0"/>
              </a:rPr>
              <a:t>on email / shared Google doc:</a:t>
            </a:r>
            <a:endParaRPr lang="en-GB" sz="2400" b="1" dirty="0">
              <a:solidFill>
                <a:srgbClr val="FF000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F3412E1-177F-F576-5563-18CEAC0F8322}"/>
              </a:ext>
            </a:extLst>
          </p:cNvPr>
          <p:cNvPicPr>
            <a:picLocks noChangeAspect="1"/>
          </p:cNvPicPr>
          <p:nvPr/>
        </p:nvPicPr>
        <p:blipFill>
          <a:blip r:embed="rId4"/>
          <a:stretch>
            <a:fillRect/>
          </a:stretch>
        </p:blipFill>
        <p:spPr>
          <a:xfrm>
            <a:off x="5876925" y="5399585"/>
            <a:ext cx="3219450" cy="820242"/>
          </a:xfrm>
          <a:prstGeom prst="rect">
            <a:avLst/>
          </a:prstGeom>
        </p:spPr>
      </p:pic>
      <p:pic>
        <p:nvPicPr>
          <p:cNvPr id="8" name="Picture 7">
            <a:extLst>
              <a:ext uri="{FF2B5EF4-FFF2-40B4-BE49-F238E27FC236}">
                <a16:creationId xmlns:a16="http://schemas.microsoft.com/office/drawing/2014/main" id="{EC66FD64-E77A-66F1-DB84-447C2C6AB786}"/>
              </a:ext>
            </a:extLst>
          </p:cNvPr>
          <p:cNvPicPr>
            <a:picLocks noChangeAspect="1"/>
          </p:cNvPicPr>
          <p:nvPr/>
        </p:nvPicPr>
        <p:blipFill>
          <a:blip r:embed="rId5"/>
          <a:stretch>
            <a:fillRect/>
          </a:stretch>
        </p:blipFill>
        <p:spPr>
          <a:xfrm>
            <a:off x="468054" y="1998949"/>
            <a:ext cx="5250289" cy="4049086"/>
          </a:xfrm>
          <a:prstGeom prst="rect">
            <a:avLst/>
          </a:prstGeom>
        </p:spPr>
      </p:pic>
    </p:spTree>
    <p:extLst>
      <p:ext uri="{BB962C8B-B14F-4D97-AF65-F5344CB8AC3E}">
        <p14:creationId xmlns:p14="http://schemas.microsoft.com/office/powerpoint/2010/main" val="53405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4EA49-E550-105B-E33C-E8E805394F95}"/>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5340EB7C-C4D2-8495-7687-0A6F38A2C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8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BFC909-BA0F-4E9F-5E76-C01DE0918F7E}"/>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Recap: approach</a:t>
            </a:r>
          </a:p>
        </p:txBody>
      </p:sp>
      <p:sp>
        <p:nvSpPr>
          <p:cNvPr id="7" name="Slide Number Placeholder 6">
            <a:extLst>
              <a:ext uri="{FF2B5EF4-FFF2-40B4-BE49-F238E27FC236}">
                <a16:creationId xmlns:a16="http://schemas.microsoft.com/office/drawing/2014/main" id="{BE247CED-0FC7-28CF-ED21-D623CB270EDF}"/>
              </a:ext>
            </a:extLst>
          </p:cNvPr>
          <p:cNvSpPr>
            <a:spLocks noGrp="1"/>
          </p:cNvSpPr>
          <p:nvPr>
            <p:ph type="sldNum" sz="quarter" idx="12"/>
          </p:nvPr>
        </p:nvSpPr>
        <p:spPr/>
        <p:txBody>
          <a:bodyPr/>
          <a:lstStyle/>
          <a:p>
            <a:fld id="{71BC6402-453E-CC42-9866-F28ACB571C45}" type="slidenum">
              <a:rPr lang="hu-HU" smtClean="0"/>
              <a:t>34</a:t>
            </a:fld>
            <a:endParaRPr lang="hu-HU" dirty="0"/>
          </a:p>
        </p:txBody>
      </p:sp>
      <p:sp>
        <p:nvSpPr>
          <p:cNvPr id="19" name="TextBox 18">
            <a:extLst>
              <a:ext uri="{FF2B5EF4-FFF2-40B4-BE49-F238E27FC236}">
                <a16:creationId xmlns:a16="http://schemas.microsoft.com/office/drawing/2014/main" id="{CA68B224-072E-1CD5-D8D7-EDFCE0D5D0AA}"/>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Content Placeholder 4">
            <a:extLst>
              <a:ext uri="{FF2B5EF4-FFF2-40B4-BE49-F238E27FC236}">
                <a16:creationId xmlns:a16="http://schemas.microsoft.com/office/drawing/2014/main" id="{26EF0580-54DC-18FE-3431-BB9003CB73BB}"/>
              </a:ext>
            </a:extLst>
          </p:cNvPr>
          <p:cNvSpPr>
            <a:spLocks noGrp="1"/>
          </p:cNvSpPr>
          <p:nvPr>
            <p:ph idx="1"/>
          </p:nvPr>
        </p:nvSpPr>
        <p:spPr>
          <a:xfrm>
            <a:off x="628650" y="1825625"/>
            <a:ext cx="7886700" cy="1817688"/>
          </a:xfrm>
        </p:spPr>
        <p:txBody>
          <a:bodyPr/>
          <a:lstStyle/>
          <a:p>
            <a:r>
              <a:rPr lang="en-GB" dirty="0"/>
              <a:t>Approach</a:t>
            </a:r>
          </a:p>
          <a:p>
            <a:r>
              <a:rPr lang="en-GB" dirty="0"/>
              <a:t>Defining the take-away</a:t>
            </a:r>
          </a:p>
        </p:txBody>
      </p:sp>
      <p:sp>
        <p:nvSpPr>
          <p:cNvPr id="3" name="Content Placeholder 4">
            <a:extLst>
              <a:ext uri="{FF2B5EF4-FFF2-40B4-BE49-F238E27FC236}">
                <a16:creationId xmlns:a16="http://schemas.microsoft.com/office/drawing/2014/main" id="{FEE72F4A-6B8E-45DD-085E-606BAFD87529}"/>
              </a:ext>
            </a:extLst>
          </p:cNvPr>
          <p:cNvSpPr txBox="1">
            <a:spLocks/>
          </p:cNvSpPr>
          <p:nvPr/>
        </p:nvSpPr>
        <p:spPr>
          <a:xfrm>
            <a:off x="840907" y="3247881"/>
            <a:ext cx="1930868" cy="790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(5-10’)</a:t>
            </a:r>
          </a:p>
        </p:txBody>
      </p:sp>
    </p:spTree>
    <p:extLst>
      <p:ext uri="{BB962C8B-B14F-4D97-AF65-F5344CB8AC3E}">
        <p14:creationId xmlns:p14="http://schemas.microsoft.com/office/powerpoint/2010/main" val="27913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uiExpand="1" build="p"/>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2F67E-693D-930D-2094-5C41A084132B}"/>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29026856-C2BE-D2CD-1808-56191B4ED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8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4CBB91-8806-236E-1207-38507AB8FE48}"/>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My 30-30-30 rule</a:t>
            </a:r>
          </a:p>
        </p:txBody>
      </p:sp>
      <p:sp>
        <p:nvSpPr>
          <p:cNvPr id="3" name="Content Placeholder 2">
            <a:extLst>
              <a:ext uri="{FF2B5EF4-FFF2-40B4-BE49-F238E27FC236}">
                <a16:creationId xmlns:a16="http://schemas.microsoft.com/office/drawing/2014/main" id="{AD7B96C1-1F67-ADC0-FC64-009BB86FCDC0}"/>
              </a:ext>
            </a:extLst>
          </p:cNvPr>
          <p:cNvSpPr>
            <a:spLocks noGrp="1"/>
          </p:cNvSpPr>
          <p:nvPr>
            <p:ph idx="1"/>
          </p:nvPr>
        </p:nvSpPr>
        <p:spPr>
          <a:xfrm>
            <a:off x="628650" y="1825625"/>
            <a:ext cx="7886700" cy="1798697"/>
          </a:xfrm>
        </p:spPr>
        <p:txBody>
          <a:bodyPr/>
          <a:lstStyle/>
          <a:p>
            <a:pPr marL="0" indent="0">
              <a:buNone/>
            </a:pPr>
            <a:r>
              <a:rPr lang="en-GB" dirty="0">
                <a:latin typeface="Calibri" panose="020F0502020204030204" pitchFamily="34" charset="0"/>
                <a:cs typeface="Calibri" panose="020F0502020204030204" pitchFamily="34" charset="0"/>
              </a:rPr>
              <a:t>Prepare 90% of what I might need</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p:txBody>
      </p:sp>
      <p:pic>
        <p:nvPicPr>
          <p:cNvPr id="6" name="Picture 2" descr="Free Man Throwing vector and picture">
            <a:extLst>
              <a:ext uri="{FF2B5EF4-FFF2-40B4-BE49-F238E27FC236}">
                <a16:creationId xmlns:a16="http://schemas.microsoft.com/office/drawing/2014/main" id="{61D415F0-0BBE-70F4-AF2B-F54C78E22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311" y="3871040"/>
            <a:ext cx="860208" cy="11033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black and white environment recycle vector">
            <a:extLst>
              <a:ext uri="{FF2B5EF4-FFF2-40B4-BE49-F238E27FC236}">
                <a16:creationId xmlns:a16="http://schemas.microsoft.com/office/drawing/2014/main" id="{2A92F1D8-1CEC-FC0C-E5B5-52B8ABDB4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605" y="3979305"/>
            <a:ext cx="984293" cy="9611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shopping cart shopping buy vector">
            <a:extLst>
              <a:ext uri="{FF2B5EF4-FFF2-40B4-BE49-F238E27FC236}">
                <a16:creationId xmlns:a16="http://schemas.microsoft.com/office/drawing/2014/main" id="{A3A019D4-EB96-D05E-5A61-563133D0F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176" y="3918129"/>
            <a:ext cx="1367675" cy="108350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45F1625-5BCB-2047-12EB-1B24A44E0787}"/>
              </a:ext>
            </a:extLst>
          </p:cNvPr>
          <p:cNvSpPr>
            <a:spLocks noGrp="1"/>
          </p:cNvSpPr>
          <p:nvPr>
            <p:ph type="sldNum" sz="quarter" idx="12"/>
          </p:nvPr>
        </p:nvSpPr>
        <p:spPr/>
        <p:txBody>
          <a:bodyPr/>
          <a:lstStyle/>
          <a:p>
            <a:fld id="{71BC6402-453E-CC42-9866-F28ACB571C45}" type="slidenum">
              <a:rPr lang="hu-HU" smtClean="0"/>
              <a:t>35</a:t>
            </a:fld>
            <a:endParaRPr lang="hu-HU" dirty="0"/>
          </a:p>
        </p:txBody>
      </p:sp>
      <p:sp>
        <p:nvSpPr>
          <p:cNvPr id="10" name="Oval 9">
            <a:extLst>
              <a:ext uri="{FF2B5EF4-FFF2-40B4-BE49-F238E27FC236}">
                <a16:creationId xmlns:a16="http://schemas.microsoft.com/office/drawing/2014/main" id="{19394762-18D2-B4B0-3391-BEC7BE9C5508}"/>
              </a:ext>
            </a:extLst>
          </p:cNvPr>
          <p:cNvSpPr/>
          <p:nvPr/>
        </p:nvSpPr>
        <p:spPr>
          <a:xfrm>
            <a:off x="3208744" y="3607671"/>
            <a:ext cx="1826761" cy="1684419"/>
          </a:xfrm>
          <a:prstGeom prst="ellipse">
            <a:avLst/>
          </a:pr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38" name="Picture 14" descr="Changes to the 30% ruling 2019 - maximum term reduced - Expatax">
            <a:extLst>
              <a:ext uri="{FF2B5EF4-FFF2-40B4-BE49-F238E27FC236}">
                <a16:creationId xmlns:a16="http://schemas.microsoft.com/office/drawing/2014/main" id="{7A154315-F444-05A2-87D0-DE353312D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8447" y="2496798"/>
            <a:ext cx="1101936" cy="11019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EF6D49B-DA8C-8EB4-C3FE-7026315C314D}"/>
              </a:ext>
            </a:extLst>
          </p:cNvPr>
          <p:cNvSpPr txBox="1"/>
          <p:nvPr/>
        </p:nvSpPr>
        <p:spPr>
          <a:xfrm>
            <a:off x="7280910" y="2693823"/>
            <a:ext cx="1234440" cy="707886"/>
          </a:xfrm>
          <a:prstGeom prst="rect">
            <a:avLst/>
          </a:prstGeom>
          <a:solidFill>
            <a:schemeClr val="bg1"/>
          </a:solidFill>
          <a:ln w="25400">
            <a:solidFill>
              <a:srgbClr val="00B0F0"/>
            </a:solidFill>
          </a:ln>
        </p:spPr>
        <p:txBody>
          <a:bodyPr wrap="square">
            <a:spAutoFit/>
          </a:bodyPr>
          <a:lstStyle/>
          <a:p>
            <a:r>
              <a:rPr lang="en-GB" sz="4000" b="1" dirty="0">
                <a:solidFill>
                  <a:srgbClr val="00B0F0"/>
                </a:solidFill>
                <a:latin typeface="Calibri" panose="020F0502020204030204" pitchFamily="34" charset="0"/>
                <a:cs typeface="Calibri" panose="020F0502020204030204" pitchFamily="34" charset="0"/>
              </a:rPr>
              <a:t>10% </a:t>
            </a:r>
            <a:endParaRPr lang="hu-HU" sz="4000" b="1" dirty="0">
              <a:solidFill>
                <a:srgbClr val="00B0F0"/>
              </a:solidFill>
            </a:endParaRPr>
          </a:p>
        </p:txBody>
      </p:sp>
      <p:pic>
        <p:nvPicPr>
          <p:cNvPr id="17" name="Picture 14" descr="Changes to the 30% ruling 2019 - maximum term reduced - Expatax">
            <a:extLst>
              <a:ext uri="{FF2B5EF4-FFF2-40B4-BE49-F238E27FC236}">
                <a16:creationId xmlns:a16="http://schemas.microsoft.com/office/drawing/2014/main" id="{65646651-A1D3-D848-693E-DD2D96036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5871" y="2462250"/>
            <a:ext cx="1101936" cy="11019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hanges to the 30% ruling 2019 - maximum term reduced - Expatax">
            <a:extLst>
              <a:ext uri="{FF2B5EF4-FFF2-40B4-BE49-F238E27FC236}">
                <a16:creationId xmlns:a16="http://schemas.microsoft.com/office/drawing/2014/main" id="{BF209BFB-DA1C-707E-A3A0-171061CA6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3295" y="2505735"/>
            <a:ext cx="1101936" cy="11019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C07144D-270B-C2B6-7FB0-F80F507D6641}"/>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41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0BE2-3ABA-1B1D-113E-80C1C7DEA9D1}"/>
              </a:ext>
            </a:extLst>
          </p:cNvPr>
          <p:cNvSpPr>
            <a:spLocks noGrp="1"/>
          </p:cNvSpPr>
          <p:nvPr>
            <p:ph type="title"/>
          </p:nvPr>
        </p:nvSpPr>
        <p:spPr/>
        <p:txBody>
          <a:bodyPr/>
          <a:lstStyle/>
          <a:p>
            <a:endParaRPr lang="hu-HU"/>
          </a:p>
        </p:txBody>
      </p:sp>
      <p:sp>
        <p:nvSpPr>
          <p:cNvPr id="3" name="Content Placeholder 2">
            <a:extLst>
              <a:ext uri="{FF2B5EF4-FFF2-40B4-BE49-F238E27FC236}">
                <a16:creationId xmlns:a16="http://schemas.microsoft.com/office/drawing/2014/main" id="{5B4F0479-C794-291C-ED60-61C299FE3BAB}"/>
              </a:ext>
            </a:extLst>
          </p:cNvPr>
          <p:cNvSpPr>
            <a:spLocks noGrp="1"/>
          </p:cNvSpPr>
          <p:nvPr>
            <p:ph idx="1"/>
          </p:nvPr>
        </p:nvSpPr>
        <p:spPr/>
        <p:txBody>
          <a:bodyPr/>
          <a:lstStyle/>
          <a:p>
            <a:endParaRPr lang="hu-HU"/>
          </a:p>
        </p:txBody>
      </p:sp>
      <p:sp>
        <p:nvSpPr>
          <p:cNvPr id="4" name="Slide Number Placeholder 3">
            <a:extLst>
              <a:ext uri="{FF2B5EF4-FFF2-40B4-BE49-F238E27FC236}">
                <a16:creationId xmlns:a16="http://schemas.microsoft.com/office/drawing/2014/main" id="{B40EC63B-E868-3A51-308E-621E176DD675}"/>
              </a:ext>
            </a:extLst>
          </p:cNvPr>
          <p:cNvSpPr>
            <a:spLocks noGrp="1"/>
          </p:cNvSpPr>
          <p:nvPr>
            <p:ph type="sldNum" sz="quarter" idx="12"/>
          </p:nvPr>
        </p:nvSpPr>
        <p:spPr/>
        <p:txBody>
          <a:bodyPr/>
          <a:lstStyle/>
          <a:p>
            <a:fld id="{71BC6402-453E-CC42-9866-F28ACB571C45}" type="slidenum">
              <a:rPr lang="hu-HU" smtClean="0"/>
              <a:t>36</a:t>
            </a:fld>
            <a:endParaRPr lang="hu-HU" dirty="0"/>
          </a:p>
        </p:txBody>
      </p:sp>
      <p:pic>
        <p:nvPicPr>
          <p:cNvPr id="5" name="Picture 2" descr="Off White Paper Images - Free Download on Freepik">
            <a:extLst>
              <a:ext uri="{FF2B5EF4-FFF2-40B4-BE49-F238E27FC236}">
                <a16:creationId xmlns:a16="http://schemas.microsoft.com/office/drawing/2014/main" id="{C08A065D-4C2C-23AA-5C83-C511F7454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83141"/>
            <a:ext cx="10845083" cy="7224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68F5B3-735F-FA0D-F580-60DBB860B1F2}"/>
              </a:ext>
            </a:extLst>
          </p:cNvPr>
          <p:cNvPicPr>
            <a:picLocks noChangeAspect="1"/>
          </p:cNvPicPr>
          <p:nvPr/>
        </p:nvPicPr>
        <p:blipFill>
          <a:blip r:embed="rId3"/>
          <a:stretch>
            <a:fillRect/>
          </a:stretch>
        </p:blipFill>
        <p:spPr>
          <a:xfrm>
            <a:off x="854280" y="1586369"/>
            <a:ext cx="5168914" cy="1980943"/>
          </a:xfrm>
          <a:prstGeom prst="rect">
            <a:avLst/>
          </a:prstGeom>
        </p:spPr>
      </p:pic>
      <p:sp>
        <p:nvSpPr>
          <p:cNvPr id="7" name="Title 1">
            <a:extLst>
              <a:ext uri="{FF2B5EF4-FFF2-40B4-BE49-F238E27FC236}">
                <a16:creationId xmlns:a16="http://schemas.microsoft.com/office/drawing/2014/main" id="{F979F0DC-FA02-5475-A6A5-9FDC4C5A6BC9}"/>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cs typeface="Calibri" panose="020F0502020204030204" pitchFamily="34" charset="0"/>
              </a:rPr>
              <a:t>Whatever your approach …</a:t>
            </a:r>
          </a:p>
        </p:txBody>
      </p:sp>
      <p:sp>
        <p:nvSpPr>
          <p:cNvPr id="8" name="Content Placeholder 2">
            <a:extLst>
              <a:ext uri="{FF2B5EF4-FFF2-40B4-BE49-F238E27FC236}">
                <a16:creationId xmlns:a16="http://schemas.microsoft.com/office/drawing/2014/main" id="{0212C489-D547-557D-455C-439303063E8F}"/>
              </a:ext>
            </a:extLst>
          </p:cNvPr>
          <p:cNvSpPr txBox="1">
            <a:spLocks/>
          </p:cNvSpPr>
          <p:nvPr/>
        </p:nvSpPr>
        <p:spPr>
          <a:xfrm>
            <a:off x="2366356" y="3554748"/>
            <a:ext cx="6795135" cy="224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latin typeface="Calibri" panose="020F0502020204030204" pitchFamily="34" charset="0"/>
                <a:cs typeface="Calibri" panose="020F0502020204030204" pitchFamily="34" charset="0"/>
              </a:rPr>
              <a:t>Define the take-away / benefit</a:t>
            </a:r>
          </a:p>
          <a:p>
            <a:pPr>
              <a:lnSpc>
                <a:spcPct val="110000"/>
              </a:lnSpc>
            </a:pPr>
            <a:r>
              <a:rPr lang="en-GB" dirty="0">
                <a:latin typeface="Calibri" panose="020F0502020204030204" pitchFamily="34" charset="0"/>
                <a:cs typeface="Calibri" panose="020F0502020204030204" pitchFamily="34" charset="0"/>
              </a:rPr>
              <a:t> Highlight / articulate it: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  – tell / ask the S.</a:t>
            </a:r>
          </a:p>
          <a:p>
            <a:pPr marL="0" indent="0">
              <a:lnSpc>
                <a:spcPct val="110000"/>
              </a:lnSpc>
              <a:buNone/>
            </a:pPr>
            <a:r>
              <a:rPr lang="en-GB" dirty="0">
                <a:latin typeface="Calibri" panose="020F0502020204030204" pitchFamily="34" charset="0"/>
                <a:cs typeface="Calibri" panose="020F0502020204030204" pitchFamily="34" charset="0"/>
              </a:rPr>
              <a:t>           Validate your work!</a:t>
            </a:r>
          </a:p>
        </p:txBody>
      </p:sp>
      <p:pic>
        <p:nvPicPr>
          <p:cNvPr id="11" name="Picture 14" descr="Changes to the 30% ruling 2019 - maximum term reduced - Expatax">
            <a:extLst>
              <a:ext uri="{FF2B5EF4-FFF2-40B4-BE49-F238E27FC236}">
                <a16:creationId xmlns:a16="http://schemas.microsoft.com/office/drawing/2014/main" id="{5E8C42D4-BC33-DC1E-EED9-011733D93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199" y="2081328"/>
            <a:ext cx="768168" cy="7681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B6C02B-28BE-A846-FAB8-5FCF1270C111}"/>
              </a:ext>
            </a:extLst>
          </p:cNvPr>
          <p:cNvSpPr txBox="1"/>
          <p:nvPr/>
        </p:nvSpPr>
        <p:spPr>
          <a:xfrm>
            <a:off x="6066476" y="2955832"/>
            <a:ext cx="1353615" cy="523220"/>
          </a:xfrm>
          <a:prstGeom prst="rect">
            <a:avLst/>
          </a:prstGeom>
          <a:noFill/>
        </p:spPr>
        <p:txBody>
          <a:bodyPr wrap="square">
            <a:spAutoFit/>
          </a:bodyPr>
          <a:lstStyle/>
          <a:p>
            <a:pPr algn="ctr"/>
            <a:r>
              <a:rPr lang="en-GB" sz="1400" dirty="0">
                <a:latin typeface="Calibri" panose="020F0502020204030204" pitchFamily="34" charset="0"/>
                <a:cs typeface="Calibri" panose="020F0502020204030204" pitchFamily="34" charset="0"/>
              </a:rPr>
              <a:t>My 30+30+30+ rule</a:t>
            </a:r>
            <a:endParaRPr lang="hu-HU" sz="1400" dirty="0"/>
          </a:p>
        </p:txBody>
      </p:sp>
      <p:sp>
        <p:nvSpPr>
          <p:cNvPr id="13" name="TextBox 12">
            <a:extLst>
              <a:ext uri="{FF2B5EF4-FFF2-40B4-BE49-F238E27FC236}">
                <a16:creationId xmlns:a16="http://schemas.microsoft.com/office/drawing/2014/main" id="{96326890-D73D-E86E-D716-FAAEBD1B460A}"/>
              </a:ext>
            </a:extLst>
          </p:cNvPr>
          <p:cNvSpPr txBox="1"/>
          <p:nvPr/>
        </p:nvSpPr>
        <p:spPr>
          <a:xfrm>
            <a:off x="820696" y="3702248"/>
            <a:ext cx="1545660" cy="1076257"/>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16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16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16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1600" b="1" dirty="0">
                <a:solidFill>
                  <a:srgbClr val="00B0F0"/>
                </a:solidFill>
                <a:effectLst/>
                <a:latin typeface="Calibri" panose="020F0502020204030204" pitchFamily="34" charset="0"/>
                <a:cs typeface="Calibri" panose="020F0502020204030204" pitchFamily="34" charset="0"/>
              </a:rPr>
              <a:t> </a:t>
            </a:r>
            <a:r>
              <a:rPr lang="en-GB" sz="16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16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1600" b="1" dirty="0">
                <a:solidFill>
                  <a:srgbClr val="00B0F0"/>
                </a:solidFill>
                <a:effectLst/>
                <a:latin typeface="Calibri" panose="020F0502020204030204" pitchFamily="34" charset="0"/>
                <a:cs typeface="Calibri" panose="020F0502020204030204" pitchFamily="34" charset="0"/>
              </a:rPr>
              <a:t> </a:t>
            </a:r>
            <a:r>
              <a:rPr lang="en-GB" sz="16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16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Notched Right Arrow 14">
            <a:extLst>
              <a:ext uri="{FF2B5EF4-FFF2-40B4-BE49-F238E27FC236}">
                <a16:creationId xmlns:a16="http://schemas.microsoft.com/office/drawing/2014/main" id="{DA2C7994-93CC-0E3C-6FC5-CD11BBA5A762}"/>
              </a:ext>
            </a:extLst>
          </p:cNvPr>
          <p:cNvSpPr/>
          <p:nvPr/>
        </p:nvSpPr>
        <p:spPr>
          <a:xfrm>
            <a:off x="2592799" y="5411819"/>
            <a:ext cx="551773" cy="213848"/>
          </a:xfrm>
          <a:prstGeom prst="notchedRightArrow">
            <a:avLst/>
          </a:prstGeom>
          <a:solidFill>
            <a:srgbClr val="00B0F0"/>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6" name="Picture 6" descr="Christmas present Generic Flat icon | Freepik">
            <a:extLst>
              <a:ext uri="{FF2B5EF4-FFF2-40B4-BE49-F238E27FC236}">
                <a16:creationId xmlns:a16="http://schemas.microsoft.com/office/drawing/2014/main" id="{CA4C1084-B763-D400-3EE5-AAF67A1AB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5160" y="4262850"/>
            <a:ext cx="2238246" cy="22382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BE5864F-B951-2DE8-F5CB-8FDE4843630A}"/>
              </a:ext>
            </a:extLst>
          </p:cNvPr>
          <p:cNvPicPr>
            <a:picLocks noChangeAspect="1"/>
          </p:cNvPicPr>
          <p:nvPr/>
        </p:nvPicPr>
        <p:blipFill>
          <a:blip r:embed="rId6"/>
          <a:srcRect t="14708" r="4560"/>
          <a:stretch/>
        </p:blipFill>
        <p:spPr>
          <a:xfrm>
            <a:off x="977254" y="5144786"/>
            <a:ext cx="1278338" cy="747914"/>
          </a:xfrm>
          <a:prstGeom prst="rect">
            <a:avLst/>
          </a:prstGeom>
        </p:spPr>
      </p:pic>
    </p:spTree>
    <p:extLst>
      <p:ext uri="{BB962C8B-B14F-4D97-AF65-F5344CB8AC3E}">
        <p14:creationId xmlns:p14="http://schemas.microsoft.com/office/powerpoint/2010/main" val="23363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2" grpId="0"/>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1537A-8295-80A4-BB77-8FAA972E7865}"/>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7FB74225-AF69-F481-1D93-EB83461B9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517A03-F0C5-F403-8FEA-02C5958C7D98}"/>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From this workshop: </a:t>
            </a:r>
            <a:r>
              <a:rPr lang="en-GB" dirty="0">
                <a:solidFill>
                  <a:srgbClr val="FF0000"/>
                </a:solidFill>
                <a:latin typeface="Calibri" panose="020F0502020204030204" pitchFamily="34" charset="0"/>
                <a:cs typeface="Calibri" panose="020F0502020204030204" pitchFamily="34" charset="0"/>
              </a:rPr>
              <a:t> </a:t>
            </a:r>
            <a:endParaRPr lang="en-GB" noProof="0" dirty="0">
              <a:solidFill>
                <a:srgbClr val="FF000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05D7BD8-5DFB-385B-E88E-2E0997E973E7}"/>
              </a:ext>
            </a:extLst>
          </p:cNvPr>
          <p:cNvSpPr>
            <a:spLocks noGrp="1"/>
          </p:cNvSpPr>
          <p:nvPr>
            <p:ph idx="1"/>
          </p:nvPr>
        </p:nvSpPr>
        <p:spPr/>
        <p:txBody>
          <a:bodyPr>
            <a:normAutofit/>
          </a:bodyPr>
          <a:lstStyle/>
          <a:p>
            <a:pPr marL="0" indent="0">
              <a:buNone/>
            </a:pPr>
            <a:r>
              <a:rPr lang="en-GB" dirty="0">
                <a:latin typeface="Calibri" panose="020F0502020204030204" pitchFamily="34" charset="0"/>
                <a:cs typeface="Calibri" panose="020F0502020204030204" pitchFamily="34" charset="0"/>
              </a:rPr>
              <a:t>What’s your take-away? </a:t>
            </a:r>
          </a:p>
          <a:p>
            <a:pPr>
              <a:buFontTx/>
              <a:buChar char="-"/>
            </a:pPr>
            <a:r>
              <a:rPr lang="en-GB" dirty="0">
                <a:latin typeface="Calibri" panose="020F0502020204030204" pitchFamily="34" charset="0"/>
                <a:cs typeface="Calibri" panose="020F0502020204030204" pitchFamily="34" charset="0"/>
              </a:rPr>
              <a:t>What’s </a:t>
            </a:r>
            <a:r>
              <a:rPr lang="en-GB" u="sng" dirty="0">
                <a:latin typeface="Calibri" panose="020F0502020204030204" pitchFamily="34" charset="0"/>
                <a:cs typeface="Calibri" panose="020F0502020204030204" pitchFamily="34" charset="0"/>
              </a:rPr>
              <a:t>one</a:t>
            </a:r>
            <a:r>
              <a:rPr lang="en-GB" dirty="0">
                <a:latin typeface="Calibri" panose="020F0502020204030204" pitchFamily="34" charset="0"/>
                <a:cs typeface="Calibri" panose="020F0502020204030204" pitchFamily="34" charset="0"/>
              </a:rPr>
              <a:t> thing you might try out next week?</a:t>
            </a:r>
          </a:p>
          <a:p>
            <a:pPr>
              <a:buFontTx/>
              <a:buChar char="-"/>
            </a:pPr>
            <a:endParaRPr lang="en-GB" sz="12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 different </a:t>
            </a:r>
            <a:r>
              <a:rPr lang="en-GB" b="1" dirty="0">
                <a:latin typeface="Calibri" panose="020F0502020204030204" pitchFamily="34" charset="0"/>
                <a:cs typeface="Calibri" panose="020F0502020204030204" pitchFamily="34" charset="0"/>
              </a:rPr>
              <a:t>approach</a:t>
            </a:r>
            <a:r>
              <a:rPr lang="en-GB" dirty="0">
                <a:latin typeface="Calibri" panose="020F0502020204030204" pitchFamily="34" charset="0"/>
                <a:cs typeface="Calibri" panose="020F0502020204030204" pitchFamily="34" charset="0"/>
              </a:rPr>
              <a:t> to preparing a 1:1 class?</a:t>
            </a:r>
          </a:p>
          <a:p>
            <a:pPr marL="0" indent="0">
              <a:buNone/>
            </a:pP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defining the take-away?</a:t>
            </a: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highlighting</a:t>
            </a:r>
            <a:r>
              <a:rPr lang="en-GB" dirty="0">
                <a:latin typeface="Calibri" panose="020F0502020204030204" pitchFamily="34" charset="0"/>
                <a:cs typeface="Calibri" panose="020F0502020204030204" pitchFamily="34" charset="0"/>
              </a:rPr>
              <a:t> it with your S?</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 Tell someone!</a:t>
            </a:r>
          </a:p>
          <a:p>
            <a:pPr marL="0" indent="0">
              <a:buNone/>
            </a:pPr>
            <a:r>
              <a:rPr lang="en-GB" dirty="0">
                <a:latin typeface="Calibri" panose="020F0502020204030204" pitchFamily="34" charset="0"/>
                <a:cs typeface="Calibri" panose="020F0502020204030204" pitchFamily="34" charset="0"/>
              </a:rPr>
              <a:t>                    # (tell me!)</a:t>
            </a:r>
          </a:p>
        </p:txBody>
      </p:sp>
      <p:sp>
        <p:nvSpPr>
          <p:cNvPr id="4" name="Slide Number Placeholder 3">
            <a:extLst>
              <a:ext uri="{FF2B5EF4-FFF2-40B4-BE49-F238E27FC236}">
                <a16:creationId xmlns:a16="http://schemas.microsoft.com/office/drawing/2014/main" id="{D2061729-D2D5-E612-B12A-59F26B0D4A39}"/>
              </a:ext>
            </a:extLst>
          </p:cNvPr>
          <p:cNvSpPr>
            <a:spLocks noGrp="1"/>
          </p:cNvSpPr>
          <p:nvPr>
            <p:ph type="sldNum" sz="quarter" idx="12"/>
          </p:nvPr>
        </p:nvSpPr>
        <p:spPr/>
        <p:txBody>
          <a:bodyPr/>
          <a:lstStyle/>
          <a:p>
            <a:fld id="{71BC6402-453E-CC42-9866-F28ACB571C45}" type="slidenum">
              <a:rPr lang="hu-HU" smtClean="0"/>
              <a:t>37</a:t>
            </a:fld>
            <a:endParaRPr lang="hu-HU" dirty="0"/>
          </a:p>
        </p:txBody>
      </p:sp>
      <p:pic>
        <p:nvPicPr>
          <p:cNvPr id="6" name="Picture 6" descr="Christmas present Generic Flat icon | Freepik">
            <a:extLst>
              <a:ext uri="{FF2B5EF4-FFF2-40B4-BE49-F238E27FC236}">
                <a16:creationId xmlns:a16="http://schemas.microsoft.com/office/drawing/2014/main" id="{17AB6E7E-F8F1-51DA-8EC0-D49E439A1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006" y="4443696"/>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ATEFL BESIG - The Business English Special Interest Group">
            <a:extLst>
              <a:ext uri="{FF2B5EF4-FFF2-40B4-BE49-F238E27FC236}">
                <a16:creationId xmlns:a16="http://schemas.microsoft.com/office/drawing/2014/main" id="{FBADA60F-32CC-A357-3204-D6936ECE3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044" y="557116"/>
            <a:ext cx="1350306" cy="722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EC1403-CA07-AB90-D39E-C1EEAC98FE18}"/>
              </a:ext>
            </a:extLst>
          </p:cNvPr>
          <p:cNvSpPr txBox="1"/>
          <p:nvPr/>
        </p:nvSpPr>
        <p:spPr>
          <a:xfrm>
            <a:off x="5562204" y="1280092"/>
            <a:ext cx="1127380" cy="1477328"/>
          </a:xfrm>
          <a:prstGeom prst="rect">
            <a:avLst/>
          </a:prstGeom>
          <a:noFill/>
        </p:spPr>
        <p:txBody>
          <a:bodyPr wrap="square">
            <a:spAutoFit/>
          </a:bodyPr>
          <a:lstStyle/>
          <a:p>
            <a:r>
              <a:rPr lang="hu-HU" sz="9000" dirty="0"/>
              <a:t>💭</a:t>
            </a:r>
          </a:p>
        </p:txBody>
      </p:sp>
      <p:pic>
        <p:nvPicPr>
          <p:cNvPr id="7" name="Picture 2" descr="Free Speech Bubble vector and picture">
            <a:extLst>
              <a:ext uri="{FF2B5EF4-FFF2-40B4-BE49-F238E27FC236}">
                <a16:creationId xmlns:a16="http://schemas.microsoft.com/office/drawing/2014/main" id="{EB69EF55-E1E8-AA00-5C49-0207426FA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15" y="5294154"/>
            <a:ext cx="1308381" cy="88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7C38C-A3D4-77B2-0D63-7BB8441FDAFF}"/>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182EDDF1-A8E1-09EF-6C9D-4B07A23C6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8FF6F84-4D34-6BAF-AF3A-899250D6759A}"/>
              </a:ext>
            </a:extLst>
          </p:cNvPr>
          <p:cNvSpPr>
            <a:spLocks noGrp="1"/>
          </p:cNvSpPr>
          <p:nvPr>
            <p:ph type="sldNum" sz="quarter" idx="12"/>
          </p:nvPr>
        </p:nvSpPr>
        <p:spPr/>
        <p:txBody>
          <a:bodyPr/>
          <a:lstStyle/>
          <a:p>
            <a:fld id="{71BC6402-453E-CC42-9866-F28ACB571C45}" type="slidenum">
              <a:rPr lang="hu-HU" smtClean="0"/>
              <a:t>38</a:t>
            </a:fld>
            <a:endParaRPr lang="hu-HU" dirty="0"/>
          </a:p>
        </p:txBody>
      </p:sp>
      <p:sp>
        <p:nvSpPr>
          <p:cNvPr id="10" name="Content Placeholder 9">
            <a:extLst>
              <a:ext uri="{FF2B5EF4-FFF2-40B4-BE49-F238E27FC236}">
                <a16:creationId xmlns:a16="http://schemas.microsoft.com/office/drawing/2014/main" id="{A97180C4-0136-3F4C-E302-C85876BEA1B1}"/>
              </a:ext>
            </a:extLst>
          </p:cNvPr>
          <p:cNvSpPr>
            <a:spLocks noGrp="1"/>
          </p:cNvSpPr>
          <p:nvPr>
            <p:ph idx="1"/>
          </p:nvPr>
        </p:nvSpPr>
        <p:spPr>
          <a:xfrm>
            <a:off x="628650" y="1510708"/>
            <a:ext cx="8069580" cy="4990387"/>
          </a:xfrm>
        </p:spPr>
        <p:txBody>
          <a:bodyPr>
            <a:normAutofit fontScale="92500" lnSpcReduction="10000"/>
          </a:bodyPr>
          <a:lstStyle/>
          <a:p>
            <a:pPr marL="0" indent="0">
              <a:lnSpc>
                <a:spcPct val="120000"/>
              </a:lnSpc>
              <a:spcBef>
                <a:spcPts val="400"/>
              </a:spcBef>
              <a:buNone/>
            </a:pPr>
            <a:r>
              <a:rPr lang="en-GB" sz="1800" b="1" kern="100" dirty="0">
                <a:effectLst/>
                <a:latin typeface="Calibri" panose="020F0502020204030204" pitchFamily="34" charset="0"/>
                <a:ea typeface="Times New Roman" panose="02020603050405020304" pitchFamily="18" charset="0"/>
                <a:cs typeface="Times New Roman" panose="02020603050405020304" pitchFamily="18" charset="0"/>
              </a:rPr>
              <a:t>Davies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B, (2016) ’Tales of the unexpected: the case for flexibility and anticipation in lesson planning’.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ETP</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Issue 104</a:t>
            </a:r>
            <a:endParaRPr lang="en-HU"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nSpc>
                <a:spcPct val="120000"/>
              </a:lnSpc>
              <a:spcBef>
                <a:spcPts val="400"/>
              </a:spcBef>
              <a:buNone/>
            </a:pPr>
            <a:r>
              <a:rPr lang="en-GB" sz="1800" b="1" i="0" dirty="0">
                <a:effectLst/>
                <a:latin typeface="-apple-system"/>
              </a:rPr>
              <a:t>Hattie</a:t>
            </a:r>
            <a:r>
              <a:rPr lang="en-GB" sz="1800" i="0" dirty="0">
                <a:effectLst/>
                <a:latin typeface="-apple-system"/>
              </a:rPr>
              <a:t>,</a:t>
            </a:r>
            <a:r>
              <a:rPr lang="en-GB" sz="1800" b="1" i="0" dirty="0">
                <a:effectLst/>
                <a:latin typeface="-apple-system"/>
              </a:rPr>
              <a:t> J.</a:t>
            </a:r>
            <a:r>
              <a:rPr lang="en-GB" sz="1800" i="0" dirty="0">
                <a:effectLst/>
                <a:latin typeface="-apple-system"/>
              </a:rPr>
              <a:t> (2012) Visible Learning for Teaching: Maximising Impact on Learning. Routledge</a:t>
            </a:r>
          </a:p>
          <a:p>
            <a:pPr marL="0" indent="0">
              <a:lnSpc>
                <a:spcPct val="120000"/>
              </a:lnSpc>
              <a:spcBef>
                <a:spcPts val="400"/>
              </a:spcBef>
              <a:buNone/>
            </a:pPr>
            <a:r>
              <a:rPr lang="en-GB" sz="1800" b="1" i="0" dirty="0">
                <a:effectLst/>
                <a:latin typeface="-apple-system"/>
              </a:rPr>
              <a:t>Rogers</a:t>
            </a:r>
            <a:r>
              <a:rPr lang="en-GB" sz="1800" i="0" dirty="0">
                <a:effectLst/>
                <a:latin typeface="-apple-system"/>
              </a:rPr>
              <a:t>, C.R. &amp; </a:t>
            </a:r>
            <a:r>
              <a:rPr lang="en-GB" sz="1800" b="1" i="0" dirty="0">
                <a:effectLst/>
                <a:latin typeface="-apple-system"/>
              </a:rPr>
              <a:t>Freiberg</a:t>
            </a:r>
            <a:r>
              <a:rPr lang="en-GB" sz="1800" i="0" dirty="0">
                <a:effectLst/>
                <a:latin typeface="-apple-system"/>
              </a:rPr>
              <a:t>, H.J. (1994). </a:t>
            </a:r>
            <a:r>
              <a:rPr lang="en-GB" sz="1800" i="1" dirty="0">
                <a:effectLst/>
                <a:latin typeface="-apple-system"/>
              </a:rPr>
              <a:t>Freedom to learn</a:t>
            </a:r>
            <a:r>
              <a:rPr lang="en-GB" sz="1800" i="0" dirty="0">
                <a:effectLst/>
                <a:latin typeface="-apple-system"/>
              </a:rPr>
              <a:t> (3rd Ed). Columbus, OH: Merrill/Macmillan.</a:t>
            </a:r>
          </a:p>
          <a:p>
            <a:pPr marL="0" indent="0">
              <a:lnSpc>
                <a:spcPct val="120000"/>
              </a:lnSpc>
              <a:spcBef>
                <a:spcPts val="400"/>
              </a:spcBef>
              <a:buNone/>
            </a:pPr>
            <a:r>
              <a:rPr lang="en-HU" sz="1800" b="1" kern="0" dirty="0">
                <a:effectLst/>
                <a:latin typeface="Calibri" panose="020F0502020204030204" pitchFamily="34" charset="0"/>
                <a:ea typeface="Times New Roman" panose="02020603050405020304" pitchFamily="18" charset="0"/>
                <a:cs typeface="Times New Roman" panose="02020603050405020304" pitchFamily="18" charset="0"/>
              </a:rPr>
              <a:t>Scrivener, J</a:t>
            </a:r>
            <a:r>
              <a:rPr lang="en-HU" sz="1800" kern="0" dirty="0">
                <a:effectLst/>
                <a:latin typeface="Calibri" panose="020F0502020204030204" pitchFamily="34" charset="0"/>
                <a:ea typeface="Times New Roman" panose="02020603050405020304" pitchFamily="18" charset="0"/>
                <a:cs typeface="Times New Roman" panose="02020603050405020304" pitchFamily="18" charset="0"/>
              </a:rPr>
              <a:t>. (2009) Lesson Planning Handouts Qatar December 2009</a:t>
            </a:r>
            <a:br>
              <a:rPr lang="en-HU" sz="1800" kern="0" dirty="0">
                <a:effectLst/>
                <a:latin typeface="Calibri" panose="020F0502020204030204" pitchFamily="34" charset="0"/>
                <a:ea typeface="Times New Roman" panose="02020603050405020304" pitchFamily="18" charset="0"/>
                <a:cs typeface="Times New Roman" panose="02020603050405020304" pitchFamily="18" charset="0"/>
              </a:rPr>
            </a:br>
            <a:r>
              <a:rPr lang="en-HU" sz="1800" kern="0" cap="all" spc="60" dirty="0">
                <a:effectLst/>
                <a:latin typeface="Calibri" panose="020F0502020204030204" pitchFamily="34" charset="0"/>
                <a:ea typeface="Times New Roman" panose="02020603050405020304" pitchFamily="18" charset="0"/>
                <a:cs typeface="Times New Roman" panose="02020603050405020304" pitchFamily="18" charset="0"/>
              </a:rPr>
              <a:t>PDF</a:t>
            </a:r>
            <a:r>
              <a:rPr lang="en-HU" sz="1800" kern="0" spc="60" dirty="0">
                <a:effectLst/>
                <a:latin typeface="Calibri" panose="020F0502020204030204" pitchFamily="34" charset="0"/>
                <a:ea typeface="Times New Roman" panose="02020603050405020304" pitchFamily="18" charset="0"/>
                <a:cs typeface="Times New Roman" panose="02020603050405020304" pitchFamily="18" charset="0"/>
              </a:rPr>
              <a:t> (</a:t>
            </a:r>
            <a:r>
              <a:rPr lang="en-HU" sz="1800" u="sng" kern="0" spc="60" dirty="0">
                <a:effectLst/>
                <a:latin typeface="Calibri" panose="020F0502020204030204" pitchFamily="34" charset="0"/>
                <a:ea typeface="Times New Roman" panose="02020603050405020304" pitchFamily="18" charset="0"/>
                <a:cs typeface="Times New Roman" panose="02020603050405020304" pitchFamily="18" charset="0"/>
              </a:rPr>
              <a:t>www.teachingenglish.org.uk</a:t>
            </a:r>
            <a:r>
              <a:rPr lang="en-HU" sz="1800" kern="0" spc="6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HU"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lnSpc>
                <a:spcPct val="120000"/>
              </a:lnSpc>
              <a:spcBef>
                <a:spcPts val="400"/>
              </a:spcBef>
              <a:buNone/>
            </a:pPr>
            <a:r>
              <a:rPr lang="en-GB" sz="1800" b="1" i="0" dirty="0">
                <a:effectLst/>
                <a:latin typeface="-apple-system"/>
              </a:rPr>
              <a:t>Scrivener, J.</a:t>
            </a:r>
            <a:r>
              <a:rPr lang="en-GB" sz="1800" i="0" dirty="0">
                <a:effectLst/>
                <a:latin typeface="-apple-system"/>
              </a:rPr>
              <a:t> (1994) </a:t>
            </a:r>
            <a:r>
              <a:rPr lang="en-GB" sz="1800" i="1" dirty="0">
                <a:effectLst/>
                <a:latin typeface="-apple-system"/>
              </a:rPr>
              <a:t>Learning Teaching</a:t>
            </a:r>
            <a:r>
              <a:rPr lang="en-GB" sz="1800" i="0" dirty="0">
                <a:effectLst/>
                <a:latin typeface="-apple-system"/>
              </a:rPr>
              <a:t>, Macmillan. </a:t>
            </a: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endParaRPr lang="en-GB" sz="1800" i="0" dirty="0">
              <a:effectLst/>
              <a:latin typeface="-apple-system"/>
            </a:endParaRPr>
          </a:p>
          <a:p>
            <a:pPr marL="0" indent="0">
              <a:lnSpc>
                <a:spcPct val="120000"/>
              </a:lnSpc>
              <a:spcBef>
                <a:spcPts val="400"/>
              </a:spcBef>
              <a:buNone/>
            </a:pPr>
            <a:r>
              <a:rPr lang="en-GB" sz="1800" i="0" dirty="0">
                <a:effectLst/>
                <a:latin typeface="-apple-system"/>
              </a:rPr>
              <a:t>Royalty-free images from: </a:t>
            </a:r>
            <a:r>
              <a:rPr lang="en-GB" sz="1800" dirty="0">
                <a:effectLst/>
                <a:latin typeface="Calibri" panose="020F0502020204030204" pitchFamily="34" charset="0"/>
                <a:ea typeface="Times New Roman" panose="02020603050405020304" pitchFamily="18" charset="0"/>
              </a:rPr>
              <a:t>Pixabay, Freepik &amp; PickPik</a:t>
            </a:r>
            <a:endParaRPr lang="en-GB" sz="1800" dirty="0">
              <a:effectLst/>
            </a:endParaRPr>
          </a:p>
        </p:txBody>
      </p:sp>
      <p:sp>
        <p:nvSpPr>
          <p:cNvPr id="12" name="Title 11">
            <a:extLst>
              <a:ext uri="{FF2B5EF4-FFF2-40B4-BE49-F238E27FC236}">
                <a16:creationId xmlns:a16="http://schemas.microsoft.com/office/drawing/2014/main" id="{E11181EB-DF3B-B28F-D497-2BD7AC7EDA9E}"/>
              </a:ext>
            </a:extLst>
          </p:cNvPr>
          <p:cNvSpPr>
            <a:spLocks noGrp="1"/>
          </p:cNvSpPr>
          <p:nvPr>
            <p:ph type="title"/>
          </p:nvPr>
        </p:nvSpPr>
        <p:spPr/>
        <p:txBody>
          <a:bodyPr/>
          <a:lstStyle/>
          <a:p>
            <a:r>
              <a:rPr lang="en-GB" dirty="0"/>
              <a:t>Bibliography</a:t>
            </a:r>
          </a:p>
        </p:txBody>
      </p:sp>
      <p:pic>
        <p:nvPicPr>
          <p:cNvPr id="3" name="Picture 6" descr="Christmas present Generic Flat icon | Freepik">
            <a:extLst>
              <a:ext uri="{FF2B5EF4-FFF2-40B4-BE49-F238E27FC236}">
                <a16:creationId xmlns:a16="http://schemas.microsoft.com/office/drawing/2014/main" id="{6A680A4A-FE7A-0C5B-E426-4F8C1F0FC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160" y="4262850"/>
            <a:ext cx="2238246" cy="22382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F88A4E-C501-442B-21D1-E81B5DBAED21}"/>
              </a:ext>
            </a:extLst>
          </p:cNvPr>
          <p:cNvPicPr>
            <a:picLocks noChangeAspect="1"/>
          </p:cNvPicPr>
          <p:nvPr/>
        </p:nvPicPr>
        <p:blipFill>
          <a:blip r:embed="rId5"/>
          <a:stretch>
            <a:fillRect/>
          </a:stretch>
        </p:blipFill>
        <p:spPr>
          <a:xfrm>
            <a:off x="628650" y="4240179"/>
            <a:ext cx="4792555" cy="1580738"/>
          </a:xfrm>
          <a:prstGeom prst="rect">
            <a:avLst/>
          </a:prstGeom>
        </p:spPr>
      </p:pic>
    </p:spTree>
    <p:extLst>
      <p:ext uri="{BB962C8B-B14F-4D97-AF65-F5344CB8AC3E}">
        <p14:creationId xmlns:p14="http://schemas.microsoft.com/office/powerpoint/2010/main" val="132637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DD8C-7EE3-8525-DAEF-82DFD5A53DC4}"/>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60C53E97-E83B-68A2-E8F1-F3AC19298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5" y="-2949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B99A17-ABE2-314D-7337-7092E98D1BBD}"/>
              </a:ext>
            </a:extLst>
          </p:cNvPr>
          <p:cNvSpPr>
            <a:spLocks noGrp="1"/>
          </p:cNvSpPr>
          <p:nvPr>
            <p:ph type="title"/>
          </p:nvPr>
        </p:nvSpPr>
        <p:spPr>
          <a:xfrm>
            <a:off x="-265217" y="1448923"/>
            <a:ext cx="7886700" cy="1325563"/>
          </a:xfrm>
        </p:spPr>
        <p:txBody>
          <a:bodyPr>
            <a:normAutofit fontScale="90000"/>
          </a:bodyPr>
          <a:lstStyle/>
          <a:p>
            <a:pPr algn="ctr"/>
            <a:r>
              <a:rPr lang="en-GB" sz="6000" noProof="0" dirty="0">
                <a:latin typeface="Calibri" panose="020F0502020204030204" pitchFamily="34" charset="0"/>
                <a:cs typeface="Calibri" panose="020F0502020204030204" pitchFamily="34" charset="0"/>
              </a:rPr>
              <a:t>Validating your work: </a:t>
            </a:r>
            <a:br>
              <a:rPr lang="en-GB" sz="6000" noProof="0" dirty="0">
                <a:latin typeface="Calibri" panose="020F0502020204030204" pitchFamily="34" charset="0"/>
                <a:cs typeface="Calibri" panose="020F0502020204030204" pitchFamily="34" charset="0"/>
              </a:rPr>
            </a:br>
            <a:r>
              <a:rPr lang="en-GB" noProof="0" dirty="0">
                <a:latin typeface="Calibri" panose="020F0502020204030204" pitchFamily="34" charset="0"/>
                <a:cs typeface="Calibri" panose="020F0502020204030204" pitchFamily="34" charset="0"/>
              </a:rPr>
              <a:t>Benefits &amp; take-aways in 1:1</a:t>
            </a:r>
          </a:p>
        </p:txBody>
      </p:sp>
      <p:sp>
        <p:nvSpPr>
          <p:cNvPr id="3" name="Content Placeholder 2">
            <a:extLst>
              <a:ext uri="{FF2B5EF4-FFF2-40B4-BE49-F238E27FC236}">
                <a16:creationId xmlns:a16="http://schemas.microsoft.com/office/drawing/2014/main" id="{A6A4F134-D6B0-8391-50BF-04F0976CE49B}"/>
              </a:ext>
            </a:extLst>
          </p:cNvPr>
          <p:cNvSpPr>
            <a:spLocks noGrp="1"/>
          </p:cNvSpPr>
          <p:nvPr>
            <p:ph idx="1"/>
          </p:nvPr>
        </p:nvSpPr>
        <p:spPr>
          <a:xfrm>
            <a:off x="871031" y="3300001"/>
            <a:ext cx="4601718" cy="2077929"/>
          </a:xfrm>
        </p:spPr>
        <p:txBody>
          <a:bodyPr/>
          <a:lstStyle/>
          <a:p>
            <a:pPr marL="0" indent="0">
              <a:buNone/>
            </a:pPr>
            <a:r>
              <a:rPr lang="en-GB" dirty="0">
                <a:latin typeface="Calibri" panose="020F0502020204030204" pitchFamily="34" charset="0"/>
                <a:cs typeface="Calibri" panose="020F0502020204030204" pitchFamily="34" charset="0"/>
              </a:rPr>
              <a:t>Rachel Appleby</a:t>
            </a:r>
          </a:p>
          <a:p>
            <a:pPr marL="0" indent="0">
              <a:buNone/>
            </a:pPr>
            <a:r>
              <a:rPr lang="en-GB" dirty="0">
                <a:latin typeface="Calibri" panose="020F0502020204030204" pitchFamily="34" charset="0"/>
                <a:cs typeface="Calibri" panose="020F0502020204030204" pitchFamily="34" charset="0"/>
              </a:rPr>
              <a:t>BESIG Malta, November 2024</a:t>
            </a:r>
          </a:p>
        </p:txBody>
      </p:sp>
      <p:pic>
        <p:nvPicPr>
          <p:cNvPr id="5" name="Picture 6" descr="Christmas present Generic Flat icon | Freepik">
            <a:extLst>
              <a:ext uri="{FF2B5EF4-FFF2-40B4-BE49-F238E27FC236}">
                <a16:creationId xmlns:a16="http://schemas.microsoft.com/office/drawing/2014/main" id="{6977B3F5-1E85-BA82-F1FA-B0548A1F5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414" y="4705910"/>
            <a:ext cx="1672240" cy="16722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5F2C9DA-BF73-EC70-4EDE-0DA824A1EC10}"/>
              </a:ext>
            </a:extLst>
          </p:cNvPr>
          <p:cNvSpPr>
            <a:spLocks noGrp="1"/>
          </p:cNvSpPr>
          <p:nvPr>
            <p:ph type="sldNum" sz="quarter" idx="12"/>
          </p:nvPr>
        </p:nvSpPr>
        <p:spPr/>
        <p:txBody>
          <a:bodyPr/>
          <a:lstStyle/>
          <a:p>
            <a:fld id="{71BC6402-453E-CC42-9866-F28ACB571C45}" type="slidenum">
              <a:rPr lang="hu-HU" smtClean="0"/>
              <a:t>39</a:t>
            </a:fld>
            <a:endParaRPr lang="hu-HU" dirty="0"/>
          </a:p>
        </p:txBody>
      </p:sp>
      <p:pic>
        <p:nvPicPr>
          <p:cNvPr id="6" name="Picture 5">
            <a:extLst>
              <a:ext uri="{FF2B5EF4-FFF2-40B4-BE49-F238E27FC236}">
                <a16:creationId xmlns:a16="http://schemas.microsoft.com/office/drawing/2014/main" id="{20EE636F-BE15-F259-07FF-5E63E82D838B}"/>
              </a:ext>
            </a:extLst>
          </p:cNvPr>
          <p:cNvPicPr>
            <a:picLocks noChangeAspect="1"/>
          </p:cNvPicPr>
          <p:nvPr/>
        </p:nvPicPr>
        <p:blipFill>
          <a:blip r:embed="rId5"/>
          <a:stretch>
            <a:fillRect/>
          </a:stretch>
        </p:blipFill>
        <p:spPr>
          <a:xfrm>
            <a:off x="766549" y="4675335"/>
            <a:ext cx="5823169" cy="1861682"/>
          </a:xfrm>
          <a:prstGeom prst="rect">
            <a:avLst/>
          </a:prstGeom>
        </p:spPr>
      </p:pic>
      <p:pic>
        <p:nvPicPr>
          <p:cNvPr id="1028" name="Picture 4" descr="Approved,stamp,approval,quality,agreement - free image from needpix.com">
            <a:extLst>
              <a:ext uri="{FF2B5EF4-FFF2-40B4-BE49-F238E27FC236}">
                <a16:creationId xmlns:a16="http://schemas.microsoft.com/office/drawing/2014/main" id="{FBA69519-CB89-0BFC-DD4C-6C325C9CECBF}"/>
              </a:ext>
            </a:extLst>
          </p:cNvPr>
          <p:cNvPicPr>
            <a:picLocks noChangeAspect="1" noChangeArrowheads="1"/>
          </p:cNvPicPr>
          <p:nvPr/>
        </p:nvPicPr>
        <p:blipFill>
          <a:blip r:embed="rId6">
            <a:alphaModFix amt="37000"/>
            <a:extLst>
              <a:ext uri="{28A0092B-C50C-407E-A947-70E740481C1C}">
                <a14:useLocalDpi xmlns:a14="http://schemas.microsoft.com/office/drawing/2010/main" val="0"/>
              </a:ext>
            </a:extLst>
          </a:blip>
          <a:srcRect/>
          <a:stretch>
            <a:fillRect/>
          </a:stretch>
        </p:blipFill>
        <p:spPr bwMode="auto">
          <a:xfrm>
            <a:off x="4288859" y="1805466"/>
            <a:ext cx="4601718" cy="2606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ATEFL BESIG - The Business English Special Interest Group">
            <a:extLst>
              <a:ext uri="{FF2B5EF4-FFF2-40B4-BE49-F238E27FC236}">
                <a16:creationId xmlns:a16="http://schemas.microsoft.com/office/drawing/2014/main" id="{47EC5B81-A586-7870-7A35-78599CB03D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042" y="356904"/>
            <a:ext cx="1955692" cy="104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C366-55C7-4AC9-392B-EBCA4C68F168}"/>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4817D644-31E5-3FCC-54ED-36FA88E61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97"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5A9AF2-2709-6E74-1F63-B6CB2C421A76}"/>
              </a:ext>
            </a:extLst>
          </p:cNvPr>
          <p:cNvSpPr>
            <a:spLocks noGrp="1"/>
          </p:cNvSpPr>
          <p:nvPr>
            <p:ph type="title"/>
          </p:nvPr>
        </p:nvSpPr>
        <p:spPr/>
        <p:txBody>
          <a:bodyPr/>
          <a:lstStyle/>
          <a:p>
            <a:r>
              <a:rPr lang="en-GB" noProof="0" dirty="0">
                <a:latin typeface="Calibri" panose="020F0502020204030204" pitchFamily="34" charset="0"/>
                <a:cs typeface="Calibri" panose="020F0502020204030204" pitchFamily="34" charset="0"/>
              </a:rPr>
              <a:t>Why does this matter?  </a:t>
            </a:r>
          </a:p>
        </p:txBody>
      </p:sp>
      <p:sp>
        <p:nvSpPr>
          <p:cNvPr id="3" name="Content Placeholder 2">
            <a:extLst>
              <a:ext uri="{FF2B5EF4-FFF2-40B4-BE49-F238E27FC236}">
                <a16:creationId xmlns:a16="http://schemas.microsoft.com/office/drawing/2014/main" id="{8182EFE7-093E-A3FA-3FBF-0A31C7770309}"/>
              </a:ext>
            </a:extLst>
          </p:cNvPr>
          <p:cNvSpPr>
            <a:spLocks noGrp="1"/>
          </p:cNvSpPr>
          <p:nvPr>
            <p:ph idx="1"/>
          </p:nvPr>
        </p:nvSpPr>
        <p:spPr>
          <a:xfrm>
            <a:off x="628650" y="1825625"/>
            <a:ext cx="7354460" cy="4351338"/>
          </a:xfrm>
        </p:spPr>
        <p:txBody>
          <a:bodyPr>
            <a:normAutofit/>
          </a:bodyPr>
          <a:lstStyle/>
          <a:p>
            <a:pPr marL="0" indent="0">
              <a:buNone/>
            </a:pPr>
            <a:endParaRPr lang="en-GB" b="1" dirty="0">
              <a:latin typeface="Calibri" panose="020F0502020204030204" pitchFamily="34" charset="0"/>
              <a:cs typeface="Calibri" panose="020F0502020204030204" pitchFamily="34" charset="0"/>
            </a:endParaRPr>
          </a:p>
          <a:p>
            <a:pPr marL="0" indent="0">
              <a:buNone/>
            </a:pPr>
            <a:endParaRPr lang="en-GB" b="1"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endParaRPr lang="en-GB" sz="2800" dirty="0">
              <a:latin typeface="Times New Roman" charset="0"/>
              <a:ea typeface="Times New Roman" charset="0"/>
              <a:cs typeface="Times New Roman" charset="0"/>
            </a:endParaRP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	</a:t>
            </a:r>
          </a:p>
        </p:txBody>
      </p:sp>
      <p:sp>
        <p:nvSpPr>
          <p:cNvPr id="8" name="Slide Number Placeholder 7">
            <a:extLst>
              <a:ext uri="{FF2B5EF4-FFF2-40B4-BE49-F238E27FC236}">
                <a16:creationId xmlns:a16="http://schemas.microsoft.com/office/drawing/2014/main" id="{05CDE903-D0B4-7CAF-4AC6-19C46F6D9A1E}"/>
              </a:ext>
            </a:extLst>
          </p:cNvPr>
          <p:cNvSpPr>
            <a:spLocks noGrp="1"/>
          </p:cNvSpPr>
          <p:nvPr>
            <p:ph type="sldNum" sz="quarter" idx="12"/>
          </p:nvPr>
        </p:nvSpPr>
        <p:spPr/>
        <p:txBody>
          <a:bodyPr/>
          <a:lstStyle/>
          <a:p>
            <a:fld id="{71BC6402-453E-CC42-9866-F28ACB571C45}" type="slidenum">
              <a:rPr lang="hu-HU" smtClean="0"/>
              <a:t>4</a:t>
            </a:fld>
            <a:endParaRPr lang="hu-HU" dirty="0"/>
          </a:p>
        </p:txBody>
      </p:sp>
      <p:pic>
        <p:nvPicPr>
          <p:cNvPr id="5" name="Picture 6" descr="Christmas present Generic Flat icon | Freepik">
            <a:extLst>
              <a:ext uri="{FF2B5EF4-FFF2-40B4-BE49-F238E27FC236}">
                <a16:creationId xmlns:a16="http://schemas.microsoft.com/office/drawing/2014/main" id="{6102A232-7E38-9F0F-CD24-BE590250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300" y="3429000"/>
            <a:ext cx="2369470" cy="2369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 “WOW” MOMENT WHEN LOOKING FOR THE “WOW BRAND” | The WOW Factor">
            <a:extLst>
              <a:ext uri="{FF2B5EF4-FFF2-40B4-BE49-F238E27FC236}">
                <a16:creationId xmlns:a16="http://schemas.microsoft.com/office/drawing/2014/main" id="{933E4328-1B11-9775-D0E0-5FDAC6FDB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690689"/>
            <a:ext cx="2884780" cy="161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12AF-96EA-998E-C3D3-2B662E12AC37}"/>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4857D764-570E-C1BE-6477-E13CA8B4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5" y="-8408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643013-D340-FC25-2416-8C6BA61C8447}"/>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Expectations – your students’ </a:t>
            </a:r>
            <a:r>
              <a:rPr lang="en-GB" noProof="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E3BB1DD9-1931-6DC4-0E2E-7A78F02C0589}"/>
              </a:ext>
            </a:extLst>
          </p:cNvPr>
          <p:cNvSpPr>
            <a:spLocks noGrp="1"/>
          </p:cNvSpPr>
          <p:nvPr>
            <p:ph idx="1"/>
          </p:nvPr>
        </p:nvSpPr>
        <p:spPr/>
        <p:txBody>
          <a:bodyPr/>
          <a:lstStyle/>
          <a:p>
            <a:pPr>
              <a:buFontTx/>
              <a:buChar char="-"/>
            </a:pPr>
            <a:r>
              <a:rPr lang="en-GB" dirty="0">
                <a:latin typeface="Calibri" panose="020F0502020204030204" pitchFamily="34" charset="0"/>
                <a:cs typeface="Calibri" panose="020F0502020204030204" pitchFamily="34" charset="0"/>
              </a:rPr>
              <a:t>What do 1:1 students take away from your classes? </a:t>
            </a:r>
          </a:p>
          <a:p>
            <a:pPr>
              <a:buFontTx/>
              <a:buChar char="-"/>
            </a:pPr>
            <a:r>
              <a:rPr lang="en-GB" dirty="0">
                <a:latin typeface="Calibri" panose="020F0502020204030204" pitchFamily="34" charset="0"/>
                <a:cs typeface="Calibri" panose="020F0502020204030204" pitchFamily="34" charset="0"/>
              </a:rPr>
              <a:t>Are the benefits always linguistic?</a:t>
            </a:r>
          </a:p>
          <a:p>
            <a:pPr>
              <a:buFontTx/>
              <a:buChar char="-"/>
            </a:pPr>
            <a:endParaRPr lang="en-GB" dirty="0">
              <a:latin typeface="Calibri" panose="020F0502020204030204" pitchFamily="34" charset="0"/>
              <a:cs typeface="Calibri" panose="020F0502020204030204" pitchFamily="34" charset="0"/>
            </a:endParaRPr>
          </a:p>
          <a:p>
            <a:pPr>
              <a:buFontTx/>
              <a:buChar char="-"/>
            </a:pPr>
            <a:r>
              <a:rPr lang="en-GB" dirty="0">
                <a:latin typeface="Calibri" panose="020F0502020204030204" pitchFamily="34" charset="0"/>
                <a:cs typeface="Calibri" panose="020F0502020204030204" pitchFamily="34" charset="0"/>
              </a:rPr>
              <a:t>Do you know? How? </a:t>
            </a:r>
          </a:p>
          <a:p>
            <a:pPr>
              <a:buFontTx/>
              <a:buChar char="-"/>
            </a:pPr>
            <a:r>
              <a:rPr lang="en-GB" dirty="0">
                <a:latin typeface="Calibri" panose="020F0502020204030204" pitchFamily="34" charset="0"/>
                <a:cs typeface="Calibri" panose="020F0502020204030204" pitchFamily="34" charset="0"/>
              </a:rPr>
              <a:t>Do you ask? </a:t>
            </a:r>
          </a:p>
          <a:p>
            <a:pPr>
              <a:buFontTx/>
              <a:buChar char="-"/>
            </a:pPr>
            <a:r>
              <a:rPr lang="en-GB" dirty="0">
                <a:latin typeface="Calibri" panose="020F0502020204030204" pitchFamily="34" charset="0"/>
                <a:cs typeface="Calibri" panose="020F0502020204030204" pitchFamily="34" charset="0"/>
              </a:rPr>
              <a:t>Do they tell you?</a:t>
            </a:r>
          </a:p>
          <a:p>
            <a:pPr>
              <a:buFontTx/>
              <a:buChar char="-"/>
            </a:pPr>
            <a:endParaRPr lang="en-GB" dirty="0">
              <a:latin typeface="Calibri" panose="020F0502020204030204" pitchFamily="34" charset="0"/>
              <a:cs typeface="Calibri" panose="020F0502020204030204" pitchFamily="34" charset="0"/>
            </a:endParaRPr>
          </a:p>
          <a:p>
            <a:pPr>
              <a:buFontTx/>
              <a:buChar char="-"/>
            </a:pPr>
            <a:endParaRPr lang="en-GB" dirty="0">
              <a:latin typeface="Calibri" panose="020F0502020204030204" pitchFamily="34" charset="0"/>
              <a:cs typeface="Calibri" panose="020F0502020204030204" pitchFamily="34" charset="0"/>
            </a:endParaRPr>
          </a:p>
        </p:txBody>
      </p:sp>
      <p:pic>
        <p:nvPicPr>
          <p:cNvPr id="11270" name="Picture 6" descr="Christmas present Generic Flat icon | Freepik">
            <a:extLst>
              <a:ext uri="{FF2B5EF4-FFF2-40B4-BE49-F238E27FC236}">
                <a16:creationId xmlns:a16="http://schemas.microsoft.com/office/drawing/2014/main" id="{BFBDDD75-362B-8168-F1AF-55D3D9748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300" y="3429000"/>
            <a:ext cx="2369470" cy="23694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67ADCD-C445-F2F0-170C-F5F288C90C04}"/>
              </a:ext>
            </a:extLst>
          </p:cNvPr>
          <p:cNvSpPr>
            <a:spLocks noGrp="1"/>
          </p:cNvSpPr>
          <p:nvPr>
            <p:ph type="sldNum" sz="quarter" idx="12"/>
          </p:nvPr>
        </p:nvSpPr>
        <p:spPr/>
        <p:txBody>
          <a:bodyPr/>
          <a:lstStyle/>
          <a:p>
            <a:fld id="{71BC6402-453E-CC42-9866-F28ACB571C45}" type="slidenum">
              <a:rPr lang="hu-HU" smtClean="0"/>
              <a:t>5</a:t>
            </a:fld>
            <a:endParaRPr lang="hu-HU" dirty="0"/>
          </a:p>
        </p:txBody>
      </p:sp>
    </p:spTree>
    <p:extLst>
      <p:ext uri="{BB962C8B-B14F-4D97-AF65-F5344CB8AC3E}">
        <p14:creationId xmlns:p14="http://schemas.microsoft.com/office/powerpoint/2010/main" val="405127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1570-0B0A-5239-AFD0-D14F907E4856}"/>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8A3293D-12ED-1E87-1AFD-A0C75E1A9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18" y="0"/>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62C9B0-7077-76AC-A619-D494EE24B773}"/>
              </a:ext>
            </a:extLst>
          </p:cNvPr>
          <p:cNvSpPr>
            <a:spLocks noGrp="1"/>
          </p:cNvSpPr>
          <p:nvPr>
            <p:ph type="title"/>
          </p:nvPr>
        </p:nvSpPr>
        <p:spPr>
          <a:xfrm>
            <a:off x="628650" y="365126"/>
            <a:ext cx="8326164" cy="1325563"/>
          </a:xfrm>
        </p:spPr>
        <p:txBody>
          <a:bodyPr/>
          <a:lstStyle/>
          <a:p>
            <a:r>
              <a:rPr lang="en-GB" dirty="0">
                <a:latin typeface="Calibri" panose="020F0502020204030204" pitchFamily="34" charset="0"/>
                <a:cs typeface="Calibri" panose="020F0502020204030204" pitchFamily="34" charset="0"/>
              </a:rPr>
              <a:t>Your students: what do they bring?</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7C42C91-4C22-6353-C9B6-E7FBF7F742DA}"/>
              </a:ext>
            </a:extLst>
          </p:cNvPr>
          <p:cNvSpPr>
            <a:spLocks noGrp="1"/>
          </p:cNvSpPr>
          <p:nvPr>
            <p:ph idx="1"/>
          </p:nvPr>
        </p:nvSpPr>
        <p:spPr/>
        <p:txBody>
          <a:bodyPr/>
          <a:lstStyle/>
          <a:p>
            <a:pPr>
              <a:buFontTx/>
              <a:buChar char="-"/>
            </a:pPr>
            <a:r>
              <a:rPr lang="en-GB" dirty="0">
                <a:latin typeface="Calibri" panose="020F0502020204030204" pitchFamily="34" charset="0"/>
                <a:cs typeface="Calibri" panose="020F0502020204030204" pitchFamily="34" charset="0"/>
              </a:rPr>
              <a:t>Stories  </a:t>
            </a:r>
          </a:p>
          <a:p>
            <a:pPr>
              <a:buFontTx/>
              <a:buChar char="-"/>
            </a:pPr>
            <a:r>
              <a:rPr lang="en-GB" dirty="0">
                <a:latin typeface="Calibri" panose="020F0502020204030204" pitchFamily="34" charset="0"/>
                <a:cs typeface="Calibri" panose="020F0502020204030204" pitchFamily="34" charset="0"/>
              </a:rPr>
              <a:t>Questions  </a:t>
            </a:r>
          </a:p>
          <a:p>
            <a:pPr>
              <a:buFontTx/>
              <a:buChar char="-"/>
            </a:pPr>
            <a:r>
              <a:rPr lang="en-GB" dirty="0">
                <a:latin typeface="Calibri" panose="020F0502020204030204" pitchFamily="34" charset="0"/>
                <a:cs typeface="Calibri" panose="020F0502020204030204" pitchFamily="34" charset="0"/>
              </a:rPr>
              <a:t>A problem  </a:t>
            </a:r>
          </a:p>
          <a:p>
            <a:pPr>
              <a:buFontTx/>
              <a:buChar char="-"/>
            </a:pPr>
            <a:r>
              <a:rPr lang="en-GB" dirty="0">
                <a:latin typeface="Calibri" panose="020F0502020204030204" pitchFamily="34" charset="0"/>
                <a:cs typeface="Calibri" panose="020F0502020204030204" pitchFamily="34" charset="0"/>
              </a:rPr>
              <a:t>? </a:t>
            </a:r>
          </a:p>
          <a:p>
            <a:pPr>
              <a:buFontTx/>
              <a:buChar char="-"/>
            </a:pPr>
            <a:endParaRPr lang="en-GB" dirty="0">
              <a:latin typeface="Calibri" panose="020F0502020204030204" pitchFamily="34" charset="0"/>
              <a:cs typeface="Calibri" panose="020F0502020204030204" pitchFamily="34" charset="0"/>
            </a:endParaRPr>
          </a:p>
          <a:p>
            <a:pPr>
              <a:buFontTx/>
              <a:buChar char="-"/>
            </a:pPr>
            <a:endParaRPr lang="en-GB" dirty="0">
              <a:latin typeface="Calibri" panose="020F0502020204030204" pitchFamily="34" charset="0"/>
              <a:cs typeface="Calibri" panose="020F0502020204030204" pitchFamily="34" charset="0"/>
            </a:endParaRPr>
          </a:p>
          <a:p>
            <a:pPr>
              <a:buFontTx/>
              <a:buChar char="-"/>
            </a:pPr>
            <a:endParaRPr lang="en-GB" dirty="0">
              <a:latin typeface="Calibri" panose="020F0502020204030204" pitchFamily="34" charset="0"/>
              <a:cs typeface="Calibri" panose="020F0502020204030204" pitchFamily="34" charset="0"/>
            </a:endParaRPr>
          </a:p>
        </p:txBody>
      </p:sp>
      <p:pic>
        <p:nvPicPr>
          <p:cNvPr id="13316" name="Picture 4" descr="Shopping bag Generic color fill icon | Freepik">
            <a:extLst>
              <a:ext uri="{FF2B5EF4-FFF2-40B4-BE49-F238E27FC236}">
                <a16:creationId xmlns:a16="http://schemas.microsoft.com/office/drawing/2014/main" id="{D31AB4F3-0EB7-E105-BAA7-59D6F3CB8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08890" y="3137585"/>
            <a:ext cx="2503389" cy="25033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28C6875-E9C6-62CA-C4FA-439928B15A91}"/>
              </a:ext>
            </a:extLst>
          </p:cNvPr>
          <p:cNvSpPr>
            <a:spLocks noGrp="1"/>
          </p:cNvSpPr>
          <p:nvPr>
            <p:ph type="sldNum" sz="quarter" idx="12"/>
          </p:nvPr>
        </p:nvSpPr>
        <p:spPr/>
        <p:txBody>
          <a:bodyPr/>
          <a:lstStyle/>
          <a:p>
            <a:fld id="{71BC6402-453E-CC42-9866-F28ACB571C45}" type="slidenum">
              <a:rPr lang="hu-HU" smtClean="0"/>
              <a:t>6</a:t>
            </a:fld>
            <a:endParaRPr lang="hu-HU" dirty="0"/>
          </a:p>
        </p:txBody>
      </p:sp>
    </p:spTree>
    <p:extLst>
      <p:ext uri="{BB962C8B-B14F-4D97-AF65-F5344CB8AC3E}">
        <p14:creationId xmlns:p14="http://schemas.microsoft.com/office/powerpoint/2010/main" val="15850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59E0-2BF6-1B0E-FAC5-2AF5B719D611}"/>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3CCED954-360B-CD32-846C-3FA1D555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15" y="-72653"/>
            <a:ext cx="10421449" cy="6942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3C8690-5A74-6471-AAED-42F92449C20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Group vs. 1:1 teaching</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D1F3C32-7D12-84B0-7F9E-DA6124891E53}"/>
              </a:ext>
            </a:extLst>
          </p:cNvPr>
          <p:cNvSpPr>
            <a:spLocks noGrp="1"/>
          </p:cNvSpPr>
          <p:nvPr>
            <p:ph idx="1"/>
          </p:nvPr>
        </p:nvSpPr>
        <p:spPr>
          <a:xfrm>
            <a:off x="628650" y="1825625"/>
            <a:ext cx="7886700" cy="700405"/>
          </a:xfrm>
        </p:spPr>
        <p:txBody>
          <a:bodyPr>
            <a:normAutofit/>
          </a:bodyPr>
          <a:lstStyle/>
          <a:p>
            <a:pPr marL="0" indent="0">
              <a:buNone/>
            </a:pPr>
            <a:r>
              <a:rPr lang="en-GB" dirty="0">
                <a:latin typeface="Calibri" panose="020F0502020204030204" pitchFamily="34" charset="0"/>
                <a:cs typeface="Calibri" panose="020F0502020204030204" pitchFamily="34" charset="0"/>
              </a:rPr>
              <a:t>“By the end of the lesson, students …”</a:t>
            </a:r>
          </a:p>
        </p:txBody>
      </p:sp>
      <p:sp>
        <p:nvSpPr>
          <p:cNvPr id="5" name="TextBox 4">
            <a:extLst>
              <a:ext uri="{FF2B5EF4-FFF2-40B4-BE49-F238E27FC236}">
                <a16:creationId xmlns:a16="http://schemas.microsoft.com/office/drawing/2014/main" id="{3E5BB3EA-3097-7088-AED4-DCEA3C5402C1}"/>
              </a:ext>
            </a:extLst>
          </p:cNvPr>
          <p:cNvSpPr txBox="1"/>
          <p:nvPr/>
        </p:nvSpPr>
        <p:spPr>
          <a:xfrm>
            <a:off x="703277" y="5434137"/>
            <a:ext cx="8652510" cy="769441"/>
          </a:xfrm>
          <a:prstGeom prst="rect">
            <a:avLst/>
          </a:prstGeom>
          <a:noFill/>
        </p:spPr>
        <p:txBody>
          <a:bodyPr wrap="square">
            <a:spAutoFit/>
          </a:bodyPr>
          <a:lstStyle/>
          <a:p>
            <a:r>
              <a:rPr lang="en-GB" sz="2400" b="1" kern="100" dirty="0">
                <a:effectLst/>
                <a:latin typeface="Calibri" panose="020F0502020204030204" pitchFamily="34" charset="0"/>
                <a:ea typeface="Times New Roman" panose="02020603050405020304" pitchFamily="18" charset="0"/>
                <a:cs typeface="Times New Roman" panose="02020603050405020304" pitchFamily="18" charset="0"/>
              </a:rPr>
              <a:t>Carl Rogers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(1994):</a:t>
            </a:r>
          </a:p>
          <a:p>
            <a:r>
              <a:rPr lang="en-GB" sz="2000" kern="100" dirty="0">
                <a:effectLst/>
                <a:latin typeface="Calibri" panose="020F0502020204030204" pitchFamily="34" charset="0"/>
                <a:ea typeface="Times New Roman" panose="02020603050405020304" pitchFamily="18" charset="0"/>
                <a:cs typeface="Times New Roman" panose="02020603050405020304" pitchFamily="18" charset="0"/>
              </a:rPr>
              <a:t>3 core characteristics for creating an effective learning environment</a:t>
            </a:r>
            <a:r>
              <a:rPr lang="en-GB"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HU" b="1" kern="100" dirty="0">
              <a:solidFill>
                <a:srgbClr val="00B050"/>
              </a:solidFill>
              <a:effectLst/>
              <a:latin typeface="Bradley Hand ITC" panose="03070402050302030203" pitchFamily="66" charset="77"/>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88BE006-DBDA-5494-D2F5-490FC2E3F2D5}"/>
              </a:ext>
            </a:extLst>
          </p:cNvPr>
          <p:cNvPicPr>
            <a:picLocks noChangeAspect="1"/>
          </p:cNvPicPr>
          <p:nvPr/>
        </p:nvPicPr>
        <p:blipFill>
          <a:blip r:embed="rId4"/>
          <a:srcRect l="2397" t="4123" b="5767"/>
          <a:stretch/>
        </p:blipFill>
        <p:spPr>
          <a:xfrm>
            <a:off x="3423228" y="2415596"/>
            <a:ext cx="5269348" cy="3018541"/>
          </a:xfrm>
          <a:prstGeom prst="rect">
            <a:avLst/>
          </a:prstGeom>
          <a:ln>
            <a:solidFill>
              <a:srgbClr val="654E74"/>
            </a:solidFill>
          </a:ln>
        </p:spPr>
      </p:pic>
      <p:sp>
        <p:nvSpPr>
          <p:cNvPr id="4" name="Slide Number Placeholder 3">
            <a:extLst>
              <a:ext uri="{FF2B5EF4-FFF2-40B4-BE49-F238E27FC236}">
                <a16:creationId xmlns:a16="http://schemas.microsoft.com/office/drawing/2014/main" id="{20E85992-13FE-88BD-B5C3-48E040D4F296}"/>
              </a:ext>
            </a:extLst>
          </p:cNvPr>
          <p:cNvSpPr>
            <a:spLocks noGrp="1"/>
          </p:cNvSpPr>
          <p:nvPr>
            <p:ph type="sldNum" sz="quarter" idx="12"/>
          </p:nvPr>
        </p:nvSpPr>
        <p:spPr/>
        <p:txBody>
          <a:bodyPr/>
          <a:lstStyle/>
          <a:p>
            <a:fld id="{71BC6402-453E-CC42-9866-F28ACB571C45}" type="slidenum">
              <a:rPr lang="hu-HU" smtClean="0"/>
              <a:t>7</a:t>
            </a:fld>
            <a:endParaRPr lang="hu-HU" dirty="0"/>
          </a:p>
        </p:txBody>
      </p:sp>
      <p:sp>
        <p:nvSpPr>
          <p:cNvPr id="6" name="TextBox 5">
            <a:extLst>
              <a:ext uri="{FF2B5EF4-FFF2-40B4-BE49-F238E27FC236}">
                <a16:creationId xmlns:a16="http://schemas.microsoft.com/office/drawing/2014/main" id="{5D3D7A90-02B9-2D82-E20C-3B1F921E4C02}"/>
              </a:ext>
            </a:extLst>
          </p:cNvPr>
          <p:cNvSpPr txBox="1"/>
          <p:nvPr/>
        </p:nvSpPr>
        <p:spPr>
          <a:xfrm>
            <a:off x="745807" y="2660966"/>
            <a:ext cx="2340293" cy="1660134"/>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8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8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8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800" b="1" dirty="0">
                <a:solidFill>
                  <a:srgbClr val="00B0F0"/>
                </a:solidFill>
                <a:effectLst/>
                <a:latin typeface="Calibri" panose="020F0502020204030204" pitchFamily="34" charset="0"/>
                <a:cs typeface="Calibri" panose="020F0502020204030204" pitchFamily="34" charset="0"/>
              </a:rPr>
              <a:t> </a:t>
            </a:r>
            <a:r>
              <a:rPr lang="en-GB" sz="28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8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800" b="1" dirty="0">
                <a:solidFill>
                  <a:srgbClr val="00B0F0"/>
                </a:solidFill>
                <a:effectLst/>
                <a:latin typeface="Calibri" panose="020F0502020204030204" pitchFamily="34" charset="0"/>
                <a:cs typeface="Calibri" panose="020F0502020204030204" pitchFamily="34" charset="0"/>
              </a:rPr>
              <a:t> </a:t>
            </a:r>
            <a:r>
              <a:rPr lang="en-GB" sz="28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8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137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2000"/>
                                        <p:tgtEl>
                                          <p:spTgt spid="3">
                                            <p:txEl>
                                              <p:pRg st="0" end="0"/>
                                            </p:txEl>
                                          </p:spTgt>
                                        </p:tgtEl>
                                      </p:cBhvr>
                                    </p:animEffect>
                                    <p:set>
                                      <p:cBhvr>
                                        <p:cTn id="24"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9CD5A-DC21-2AB4-97C0-93729AF7A880}"/>
            </a:ext>
          </a:extLst>
        </p:cNvPr>
        <p:cNvGrpSpPr/>
        <p:nvPr/>
      </p:nvGrpSpPr>
      <p:grpSpPr>
        <a:xfrm>
          <a:off x="0" y="0"/>
          <a:ext cx="0" cy="0"/>
          <a:chOff x="0" y="0"/>
          <a:chExt cx="0" cy="0"/>
        </a:xfrm>
      </p:grpSpPr>
      <p:pic>
        <p:nvPicPr>
          <p:cNvPr id="9" name="Picture 2" descr="Off White Paper Images - Free Download on Freepik">
            <a:extLst>
              <a:ext uri="{FF2B5EF4-FFF2-40B4-BE49-F238E27FC236}">
                <a16:creationId xmlns:a16="http://schemas.microsoft.com/office/drawing/2014/main" id="{9A5660B3-6DD5-BFAE-6FCA-48461A037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163" y="-183141"/>
            <a:ext cx="10845083" cy="7224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8840D2-98A3-A145-FDFF-4C006EE2C703}"/>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Approaches</a:t>
            </a:r>
            <a:r>
              <a:rPr lang="en-GB" noProof="0" dirty="0">
                <a:latin typeface="Calibri" panose="020F0502020204030204" pitchFamily="34" charset="0"/>
                <a:cs typeface="Calibri" panose="020F0502020204030204" pitchFamily="34" charset="0"/>
              </a:rPr>
              <a:t> </a:t>
            </a:r>
          </a:p>
        </p:txBody>
      </p:sp>
      <p:pic>
        <p:nvPicPr>
          <p:cNvPr id="20482" name="Picture 2" descr="Notebook concept illustration">
            <a:extLst>
              <a:ext uri="{FF2B5EF4-FFF2-40B4-BE49-F238E27FC236}">
                <a16:creationId xmlns:a16="http://schemas.microsoft.com/office/drawing/2014/main" id="{BFBC919A-6B49-CF5D-032F-FAA870041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35813" y="2712549"/>
            <a:ext cx="1391438" cy="13914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ungle Detailed Flat Circular Flat icon | Freepik">
            <a:extLst>
              <a:ext uri="{FF2B5EF4-FFF2-40B4-BE49-F238E27FC236}">
                <a16:creationId xmlns:a16="http://schemas.microsoft.com/office/drawing/2014/main" id="{C662D398-AD9E-5DEB-345C-4788E8F50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215" y="2271343"/>
            <a:ext cx="1157656" cy="1157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B159335-03AC-F09C-334E-7483ACE715B1}"/>
              </a:ext>
            </a:extLst>
          </p:cNvPr>
          <p:cNvPicPr>
            <a:picLocks noChangeAspect="1"/>
          </p:cNvPicPr>
          <p:nvPr/>
        </p:nvPicPr>
        <p:blipFill>
          <a:blip r:embed="rId6"/>
          <a:srcRect l="8699" t="6424" b="14767"/>
          <a:stretch/>
        </p:blipFill>
        <p:spPr>
          <a:xfrm>
            <a:off x="3799295" y="2161063"/>
            <a:ext cx="1738083" cy="974155"/>
          </a:xfrm>
          <a:prstGeom prst="rect">
            <a:avLst/>
          </a:prstGeom>
        </p:spPr>
      </p:pic>
      <p:pic>
        <p:nvPicPr>
          <p:cNvPr id="8" name="Picture 6" descr="Free water stream river illustration">
            <a:extLst>
              <a:ext uri="{FF2B5EF4-FFF2-40B4-BE49-F238E27FC236}">
                <a16:creationId xmlns:a16="http://schemas.microsoft.com/office/drawing/2014/main" id="{4C3B153F-0466-0ACF-62B6-7AC3F96FC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0354" y="2979890"/>
            <a:ext cx="1452998" cy="924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DDDE35-BC20-F3DA-E097-D12068880399}"/>
              </a:ext>
            </a:extLst>
          </p:cNvPr>
          <p:cNvSpPr txBox="1"/>
          <p:nvPr/>
        </p:nvSpPr>
        <p:spPr>
          <a:xfrm>
            <a:off x="2331943" y="4230002"/>
            <a:ext cx="1367695" cy="461665"/>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Prepare</a:t>
            </a:r>
            <a:endParaRPr lang="hu-HU" sz="2400" dirty="0"/>
          </a:p>
        </p:txBody>
      </p:sp>
      <p:sp>
        <p:nvSpPr>
          <p:cNvPr id="7" name="TextBox 6">
            <a:extLst>
              <a:ext uri="{FF2B5EF4-FFF2-40B4-BE49-F238E27FC236}">
                <a16:creationId xmlns:a16="http://schemas.microsoft.com/office/drawing/2014/main" id="{981C1985-5344-D4C5-9B01-E4C46A1EEB46}"/>
              </a:ext>
            </a:extLst>
          </p:cNvPr>
          <p:cNvSpPr txBox="1"/>
          <p:nvPr/>
        </p:nvSpPr>
        <p:spPr>
          <a:xfrm>
            <a:off x="3686283" y="3309707"/>
            <a:ext cx="1597337" cy="830997"/>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Magic moments</a:t>
            </a:r>
            <a:endParaRPr lang="hu-HU" sz="2400" dirty="0"/>
          </a:p>
        </p:txBody>
      </p:sp>
      <p:sp>
        <p:nvSpPr>
          <p:cNvPr id="10" name="TextBox 9">
            <a:extLst>
              <a:ext uri="{FF2B5EF4-FFF2-40B4-BE49-F238E27FC236}">
                <a16:creationId xmlns:a16="http://schemas.microsoft.com/office/drawing/2014/main" id="{4F09A5FD-D027-9392-2D9A-D213B4093FE5}"/>
              </a:ext>
            </a:extLst>
          </p:cNvPr>
          <p:cNvSpPr txBox="1"/>
          <p:nvPr/>
        </p:nvSpPr>
        <p:spPr>
          <a:xfrm>
            <a:off x="7326723" y="3642322"/>
            <a:ext cx="1738082" cy="461665"/>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The jungle</a:t>
            </a:r>
            <a:endParaRPr lang="hu-HU" sz="2400" dirty="0"/>
          </a:p>
        </p:txBody>
      </p:sp>
      <p:sp>
        <p:nvSpPr>
          <p:cNvPr id="11" name="TextBox 10">
            <a:extLst>
              <a:ext uri="{FF2B5EF4-FFF2-40B4-BE49-F238E27FC236}">
                <a16:creationId xmlns:a16="http://schemas.microsoft.com/office/drawing/2014/main" id="{8B81BDB6-B082-6DC1-A0D7-EB65DEAA26B8}"/>
              </a:ext>
            </a:extLst>
          </p:cNvPr>
          <p:cNvSpPr txBox="1"/>
          <p:nvPr/>
        </p:nvSpPr>
        <p:spPr>
          <a:xfrm>
            <a:off x="5637061" y="3967634"/>
            <a:ext cx="1367695" cy="830997"/>
          </a:xfrm>
          <a:prstGeom prst="rect">
            <a:avLst/>
          </a:prstGeom>
          <a:noFill/>
        </p:spPr>
        <p:txBody>
          <a:bodyPr wrap="square">
            <a:spAutoFit/>
          </a:bodyPr>
          <a:lstStyle/>
          <a:p>
            <a:r>
              <a:rPr lang="en-GB" sz="2400" dirty="0">
                <a:latin typeface="Calibri" panose="020F0502020204030204" pitchFamily="34" charset="0"/>
                <a:cs typeface="Calibri" panose="020F0502020204030204" pitchFamily="34" charset="0"/>
              </a:rPr>
              <a:t>Go with the flow</a:t>
            </a:r>
            <a:endParaRPr lang="hu-HU" sz="2400" dirty="0"/>
          </a:p>
        </p:txBody>
      </p:sp>
      <p:sp>
        <p:nvSpPr>
          <p:cNvPr id="14" name="TextBox 13">
            <a:extLst>
              <a:ext uri="{FF2B5EF4-FFF2-40B4-BE49-F238E27FC236}">
                <a16:creationId xmlns:a16="http://schemas.microsoft.com/office/drawing/2014/main" id="{61C8E697-D8C6-1F18-4EAE-A2D77D03FB7B}"/>
              </a:ext>
            </a:extLst>
          </p:cNvPr>
          <p:cNvSpPr txBox="1"/>
          <p:nvPr/>
        </p:nvSpPr>
        <p:spPr>
          <a:xfrm>
            <a:off x="419508" y="3510019"/>
            <a:ext cx="1644261" cy="830997"/>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3 ingredients</a:t>
            </a:r>
            <a:endParaRPr lang="hu-HU" sz="2400" dirty="0"/>
          </a:p>
        </p:txBody>
      </p:sp>
      <p:sp>
        <p:nvSpPr>
          <p:cNvPr id="3" name="Slide Number Placeholder 2">
            <a:extLst>
              <a:ext uri="{FF2B5EF4-FFF2-40B4-BE49-F238E27FC236}">
                <a16:creationId xmlns:a16="http://schemas.microsoft.com/office/drawing/2014/main" id="{EEBE9B15-EBC8-B747-7F96-7B33334D05A1}"/>
              </a:ext>
            </a:extLst>
          </p:cNvPr>
          <p:cNvSpPr>
            <a:spLocks noGrp="1"/>
          </p:cNvSpPr>
          <p:nvPr>
            <p:ph type="sldNum" sz="quarter" idx="12"/>
          </p:nvPr>
        </p:nvSpPr>
        <p:spPr/>
        <p:txBody>
          <a:bodyPr/>
          <a:lstStyle/>
          <a:p>
            <a:fld id="{71BC6402-453E-CC42-9866-F28ACB571C45}" type="slidenum">
              <a:rPr lang="hu-HU" smtClean="0"/>
              <a:t>8</a:t>
            </a:fld>
            <a:endParaRPr lang="hu-HU" dirty="0"/>
          </a:p>
        </p:txBody>
      </p:sp>
      <p:sp>
        <p:nvSpPr>
          <p:cNvPr id="13" name="TextBox 12">
            <a:extLst>
              <a:ext uri="{FF2B5EF4-FFF2-40B4-BE49-F238E27FC236}">
                <a16:creationId xmlns:a16="http://schemas.microsoft.com/office/drawing/2014/main" id="{345C8F14-7A1E-C26B-72CF-586F9B5517B6}"/>
              </a:ext>
            </a:extLst>
          </p:cNvPr>
          <p:cNvSpPr txBox="1"/>
          <p:nvPr/>
        </p:nvSpPr>
        <p:spPr>
          <a:xfrm>
            <a:off x="601129" y="2331720"/>
            <a:ext cx="1109199" cy="120032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GB" b="1" dirty="0">
              <a:solidFill>
                <a:schemeClr val="bg1"/>
              </a:solidFill>
              <a:latin typeface="Calibri" panose="020F0502020204030204" pitchFamily="34" charset="0"/>
              <a:cs typeface="Calibri" panose="020F0502020204030204" pitchFamily="34" charset="0"/>
            </a:endParaRPr>
          </a:p>
          <a:p>
            <a:pPr algn="ctr"/>
            <a:r>
              <a:rPr lang="en-GB" sz="3600" b="1" dirty="0">
                <a:solidFill>
                  <a:schemeClr val="bg1"/>
                </a:solidFill>
                <a:latin typeface="Calibri" panose="020F0502020204030204" pitchFamily="34" charset="0"/>
                <a:cs typeface="Calibri" panose="020F0502020204030204" pitchFamily="34" charset="0"/>
              </a:rPr>
              <a:t>ARC</a:t>
            </a:r>
          </a:p>
          <a:p>
            <a:pPr algn="ctr"/>
            <a:endParaRPr lang="hu-HU" b="1" dirty="0">
              <a:solidFill>
                <a:schemeClr val="bg1"/>
              </a:solidFill>
            </a:endParaRPr>
          </a:p>
        </p:txBody>
      </p:sp>
      <p:sp>
        <p:nvSpPr>
          <p:cNvPr id="12" name="TextBox 11">
            <a:extLst>
              <a:ext uri="{FF2B5EF4-FFF2-40B4-BE49-F238E27FC236}">
                <a16:creationId xmlns:a16="http://schemas.microsoft.com/office/drawing/2014/main" id="{E8DC1767-E74A-1DCE-4411-00F27C3992B1}"/>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315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A4679-98FE-6248-BAB4-BE8802943EAA}"/>
            </a:ext>
          </a:extLst>
        </p:cNvPr>
        <p:cNvGrpSpPr/>
        <p:nvPr/>
      </p:nvGrpSpPr>
      <p:grpSpPr>
        <a:xfrm>
          <a:off x="0" y="0"/>
          <a:ext cx="0" cy="0"/>
          <a:chOff x="0" y="0"/>
          <a:chExt cx="0" cy="0"/>
        </a:xfrm>
      </p:grpSpPr>
      <p:pic>
        <p:nvPicPr>
          <p:cNvPr id="2050" name="Picture 2" descr="Off White Paper Images - Free Download on Freepik">
            <a:extLst>
              <a:ext uri="{FF2B5EF4-FFF2-40B4-BE49-F238E27FC236}">
                <a16:creationId xmlns:a16="http://schemas.microsoft.com/office/drawing/2014/main" id="{AE89BEF8-3C6F-C16C-44BC-9213A9777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6255" y="-183141"/>
            <a:ext cx="10845083" cy="7224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E14E70-3E6E-B5DE-CF99-F552998EAE87}"/>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Scrivener</a:t>
            </a:r>
            <a:endParaRPr lang="en-GB" noProof="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9EDF9FC-9670-3C5C-8824-3F66A698777E}"/>
              </a:ext>
            </a:extLst>
          </p:cNvPr>
          <p:cNvSpPr>
            <a:spLocks noGrp="1"/>
          </p:cNvSpPr>
          <p:nvPr>
            <p:ph idx="1"/>
          </p:nvPr>
        </p:nvSpPr>
        <p:spPr/>
        <p:txBody>
          <a:bodyPr>
            <a:normAutofit/>
          </a:bodyPr>
          <a:lstStyle/>
          <a:p>
            <a:pPr marL="0" indent="0">
              <a:buNone/>
            </a:pPr>
            <a:r>
              <a:rPr lang="en-GB" dirty="0">
                <a:latin typeface="Calibri" panose="020F0502020204030204" pitchFamily="34" charset="0"/>
                <a:cs typeface="Calibri" panose="020F0502020204030204" pitchFamily="34" charset="0"/>
              </a:rPr>
              <a:t>1.    A.R.C.</a:t>
            </a:r>
          </a:p>
          <a:p>
            <a:pPr lvl="1">
              <a:buFontTx/>
              <a:buChar char="-"/>
            </a:pPr>
            <a:r>
              <a:rPr lang="en-GB" dirty="0">
                <a:latin typeface="Calibri" panose="020F0502020204030204" pitchFamily="34" charset="0"/>
                <a:cs typeface="Calibri" panose="020F0502020204030204" pitchFamily="34" charset="0"/>
              </a:rPr>
              <a:t>Authentic use</a:t>
            </a:r>
          </a:p>
          <a:p>
            <a:pPr lvl="1">
              <a:buFontTx/>
              <a:buChar char="-"/>
            </a:pPr>
            <a:r>
              <a:rPr lang="en-GB" dirty="0">
                <a:latin typeface="Calibri" panose="020F0502020204030204" pitchFamily="34" charset="0"/>
                <a:cs typeface="Calibri" panose="020F0502020204030204" pitchFamily="34" charset="0"/>
              </a:rPr>
              <a:t>Restricted use</a:t>
            </a:r>
          </a:p>
          <a:p>
            <a:pPr lvl="1">
              <a:buFontTx/>
              <a:buChar char="-"/>
            </a:pPr>
            <a:r>
              <a:rPr lang="en-GB" dirty="0">
                <a:latin typeface="Calibri" panose="020F0502020204030204" pitchFamily="34" charset="0"/>
                <a:cs typeface="Calibri" panose="020F0502020204030204" pitchFamily="34" charset="0"/>
              </a:rPr>
              <a:t>Clarification </a:t>
            </a:r>
          </a:p>
          <a:p>
            <a:pPr marL="514350" indent="-514350">
              <a:buAutoNum type="arabicParenBoth"/>
            </a:pP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EAC3FD2-487B-BC3F-BD1A-8A541137A31A}"/>
              </a:ext>
            </a:extLst>
          </p:cNvPr>
          <p:cNvSpPr txBox="1"/>
          <p:nvPr/>
        </p:nvSpPr>
        <p:spPr>
          <a:xfrm>
            <a:off x="628650" y="3428999"/>
            <a:ext cx="1163914" cy="1569660"/>
          </a:xfrm>
          <a:prstGeom prst="rect">
            <a:avLst/>
          </a:prstGeom>
          <a:noFill/>
        </p:spPr>
        <p:txBody>
          <a:bodyPr wrap="square">
            <a:spAutoFit/>
          </a:bodyPr>
          <a:lstStyle/>
          <a:p>
            <a:r>
              <a:rPr lang="en-GB" sz="9600" dirty="0"/>
              <a:t>“</a:t>
            </a:r>
            <a:endParaRPr lang="hu-HU" sz="9600" dirty="0"/>
          </a:p>
        </p:txBody>
      </p:sp>
      <p:sp>
        <p:nvSpPr>
          <p:cNvPr id="4" name="Slide Number Placeholder 3">
            <a:extLst>
              <a:ext uri="{FF2B5EF4-FFF2-40B4-BE49-F238E27FC236}">
                <a16:creationId xmlns:a16="http://schemas.microsoft.com/office/drawing/2014/main" id="{BE962938-0605-EFF2-6779-D1DEB6359C5E}"/>
              </a:ext>
            </a:extLst>
          </p:cNvPr>
          <p:cNvSpPr>
            <a:spLocks noGrp="1"/>
          </p:cNvSpPr>
          <p:nvPr>
            <p:ph type="sldNum" sz="quarter" idx="12"/>
          </p:nvPr>
        </p:nvSpPr>
        <p:spPr/>
        <p:txBody>
          <a:bodyPr/>
          <a:lstStyle/>
          <a:p>
            <a:fld id="{71BC6402-453E-CC42-9866-F28ACB571C45}" type="slidenum">
              <a:rPr lang="hu-HU" smtClean="0"/>
              <a:t>9</a:t>
            </a:fld>
            <a:endParaRPr lang="hu-HU" dirty="0"/>
          </a:p>
        </p:txBody>
      </p:sp>
      <p:sp>
        <p:nvSpPr>
          <p:cNvPr id="6" name="TextBox 5">
            <a:extLst>
              <a:ext uri="{FF2B5EF4-FFF2-40B4-BE49-F238E27FC236}">
                <a16:creationId xmlns:a16="http://schemas.microsoft.com/office/drawing/2014/main" id="{A767E689-B655-BBE1-B53E-209FE8753BBF}"/>
              </a:ext>
            </a:extLst>
          </p:cNvPr>
          <p:cNvSpPr txBox="1"/>
          <p:nvPr/>
        </p:nvSpPr>
        <p:spPr>
          <a:xfrm>
            <a:off x="7282514" y="4754843"/>
            <a:ext cx="1543050" cy="120032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endParaRPr lang="en-GB" b="1" dirty="0">
              <a:solidFill>
                <a:schemeClr val="bg1"/>
              </a:solidFill>
              <a:latin typeface="Calibri" panose="020F0502020204030204" pitchFamily="34" charset="0"/>
              <a:cs typeface="Calibri" panose="020F0502020204030204" pitchFamily="34" charset="0"/>
            </a:endParaRPr>
          </a:p>
          <a:p>
            <a:pPr algn="ctr"/>
            <a:r>
              <a:rPr lang="en-GB" sz="3600" b="1" dirty="0">
                <a:solidFill>
                  <a:schemeClr val="bg1"/>
                </a:solidFill>
                <a:latin typeface="Calibri" panose="020F0502020204030204" pitchFamily="34" charset="0"/>
                <a:cs typeface="Calibri" panose="020F0502020204030204" pitchFamily="34" charset="0"/>
              </a:rPr>
              <a:t>ARC</a:t>
            </a:r>
          </a:p>
          <a:p>
            <a:pPr algn="ctr"/>
            <a:endParaRPr lang="hu-HU" b="1" dirty="0">
              <a:solidFill>
                <a:schemeClr val="bg1"/>
              </a:solidFill>
            </a:endParaRPr>
          </a:p>
        </p:txBody>
      </p:sp>
      <p:sp>
        <p:nvSpPr>
          <p:cNvPr id="10" name="TextBox 9">
            <a:extLst>
              <a:ext uri="{FF2B5EF4-FFF2-40B4-BE49-F238E27FC236}">
                <a16:creationId xmlns:a16="http://schemas.microsoft.com/office/drawing/2014/main" id="{80B811A3-504B-143B-2EDC-046325D3AAC8}"/>
              </a:ext>
            </a:extLst>
          </p:cNvPr>
          <p:cNvSpPr txBox="1"/>
          <p:nvPr/>
        </p:nvSpPr>
        <p:spPr>
          <a:xfrm>
            <a:off x="1357313" y="3646847"/>
            <a:ext cx="5514974" cy="1107996"/>
          </a:xfrm>
          <a:prstGeom prst="rect">
            <a:avLst/>
          </a:prstGeom>
          <a:solidFill>
            <a:schemeClr val="bg1"/>
          </a:solidFill>
          <a:ln>
            <a:solidFill>
              <a:schemeClr val="accent1">
                <a:shade val="15000"/>
              </a:schemeClr>
            </a:solidFill>
          </a:ln>
        </p:spPr>
        <p:txBody>
          <a:bodyPr wrap="square">
            <a:spAutoFit/>
          </a:bodyPr>
          <a:lstStyle/>
          <a:p>
            <a:r>
              <a:rPr lang="en-GB" sz="2200" b="0" i="0" dirty="0">
                <a:solidFill>
                  <a:srgbClr val="141412"/>
                </a:solidFill>
                <a:effectLst/>
                <a:latin typeface="Source Sans Pro" panose="020F0502020204030204" pitchFamily="34" charset="0"/>
              </a:rPr>
              <a:t>[…] a means to examine the </a:t>
            </a:r>
            <a:r>
              <a:rPr lang="en-GB" sz="2200" b="1" i="0" dirty="0">
                <a:solidFill>
                  <a:srgbClr val="141412"/>
                </a:solidFill>
                <a:effectLst/>
                <a:latin typeface="Source Sans Pro" panose="020F0502020204030204" pitchFamily="34" charset="0"/>
              </a:rPr>
              <a:t>different stages in a lesson</a:t>
            </a:r>
            <a:r>
              <a:rPr lang="en-GB" sz="2200" b="0" i="0" dirty="0">
                <a:solidFill>
                  <a:srgbClr val="141412"/>
                </a:solidFill>
                <a:effectLst/>
                <a:latin typeface="Source Sans Pro" panose="020F0502020204030204" pitchFamily="34" charset="0"/>
              </a:rPr>
              <a:t> and </a:t>
            </a:r>
            <a:r>
              <a:rPr lang="en-GB" sz="2200" b="1" i="0" dirty="0">
                <a:solidFill>
                  <a:srgbClr val="141412"/>
                </a:solidFill>
                <a:effectLst/>
                <a:latin typeface="Source Sans Pro" panose="020F0502020204030204" pitchFamily="34" charset="0"/>
              </a:rPr>
              <a:t>evaluate</a:t>
            </a:r>
            <a:r>
              <a:rPr lang="en-GB" sz="2200" b="0" i="0" dirty="0">
                <a:solidFill>
                  <a:srgbClr val="141412"/>
                </a:solidFill>
                <a:effectLst/>
                <a:latin typeface="Source Sans Pro" panose="020F0502020204030204" pitchFamily="34" charset="0"/>
              </a:rPr>
              <a:t> them in terms of </a:t>
            </a:r>
            <a:r>
              <a:rPr lang="en-GB" sz="2200" b="1" i="0" dirty="0">
                <a:solidFill>
                  <a:srgbClr val="141412"/>
                </a:solidFill>
                <a:effectLst/>
                <a:latin typeface="Source Sans Pro" panose="020F0502020204030204" pitchFamily="34" charset="0"/>
              </a:rPr>
              <a:t>what the students get </a:t>
            </a:r>
            <a:r>
              <a:rPr lang="en-GB" sz="2200" b="0" i="0" dirty="0">
                <a:solidFill>
                  <a:srgbClr val="141412"/>
                </a:solidFill>
                <a:effectLst/>
                <a:latin typeface="Source Sans Pro" panose="020F0502020204030204" pitchFamily="34" charset="0"/>
              </a:rPr>
              <a:t>out of them. </a:t>
            </a:r>
            <a:endParaRPr lang="hu-HU" sz="2200" dirty="0"/>
          </a:p>
        </p:txBody>
      </p:sp>
      <p:sp>
        <p:nvSpPr>
          <p:cNvPr id="11" name="TextBox 10">
            <a:extLst>
              <a:ext uri="{FF2B5EF4-FFF2-40B4-BE49-F238E27FC236}">
                <a16:creationId xmlns:a16="http://schemas.microsoft.com/office/drawing/2014/main" id="{CE1B3AF6-644E-63DF-3B3E-CD50412804AF}"/>
              </a:ext>
            </a:extLst>
          </p:cNvPr>
          <p:cNvSpPr txBox="1"/>
          <p:nvPr/>
        </p:nvSpPr>
        <p:spPr>
          <a:xfrm>
            <a:off x="1357313" y="4866392"/>
            <a:ext cx="5514974" cy="769441"/>
          </a:xfrm>
          <a:prstGeom prst="rect">
            <a:avLst/>
          </a:prstGeom>
          <a:solidFill>
            <a:schemeClr val="bg1"/>
          </a:solidFill>
          <a:ln>
            <a:solidFill>
              <a:schemeClr val="accent1">
                <a:shade val="15000"/>
              </a:schemeClr>
            </a:solidFill>
          </a:ln>
        </p:spPr>
        <p:txBody>
          <a:bodyPr wrap="square">
            <a:spAutoFit/>
          </a:bodyPr>
          <a:lstStyle/>
          <a:p>
            <a:r>
              <a:rPr lang="en-GB" sz="2200" b="0" i="0" dirty="0">
                <a:solidFill>
                  <a:srgbClr val="141412"/>
                </a:solidFill>
                <a:effectLst/>
                <a:latin typeface="Source Sans Pro" panose="020B0503030403020204" pitchFamily="34" charset="0"/>
              </a:rPr>
              <a:t>… every lesson should have an </a:t>
            </a:r>
            <a:r>
              <a:rPr lang="en-GB" sz="2200" b="1" i="0" dirty="0">
                <a:solidFill>
                  <a:srgbClr val="141412"/>
                </a:solidFill>
                <a:effectLst/>
                <a:latin typeface="Source Sans Pro" panose="020B0503030403020204" pitchFamily="34" charset="0"/>
              </a:rPr>
              <a:t>appropriate balance of activities </a:t>
            </a:r>
            <a:r>
              <a:rPr lang="en-GB" sz="2200" b="0" i="0" dirty="0">
                <a:solidFill>
                  <a:srgbClr val="141412"/>
                </a:solidFill>
                <a:effectLst/>
                <a:latin typeface="Source Sans Pro" panose="020B0503030403020204" pitchFamily="34" charset="0"/>
              </a:rPr>
              <a:t> </a:t>
            </a:r>
            <a:endParaRPr lang="hu-HU" sz="2200" dirty="0"/>
          </a:p>
        </p:txBody>
      </p:sp>
      <p:sp>
        <p:nvSpPr>
          <p:cNvPr id="12" name="TextBox 11">
            <a:extLst>
              <a:ext uri="{FF2B5EF4-FFF2-40B4-BE49-F238E27FC236}">
                <a16:creationId xmlns:a16="http://schemas.microsoft.com/office/drawing/2014/main" id="{E1D39E36-385B-F449-3EF9-0E77A228EC6F}"/>
              </a:ext>
            </a:extLst>
          </p:cNvPr>
          <p:cNvSpPr txBox="1"/>
          <p:nvPr/>
        </p:nvSpPr>
        <p:spPr>
          <a:xfrm>
            <a:off x="6613057" y="716709"/>
            <a:ext cx="2057400" cy="1465529"/>
          </a:xfrm>
          <a:prstGeom prst="rect">
            <a:avLst/>
          </a:prstGeom>
          <a:solidFill>
            <a:schemeClr val="bg1"/>
          </a:solidFill>
          <a:ln>
            <a:solidFill>
              <a:srgbClr val="00B0F0"/>
            </a:solidFill>
          </a:ln>
        </p:spPr>
        <p:txBody>
          <a:bodyPr wrap="square">
            <a:spAutoFit/>
          </a:bodyPr>
          <a:lstStyle/>
          <a:p>
            <a:pPr>
              <a:lnSpc>
                <a:spcPct val="107000"/>
              </a:lnSpc>
              <a:spcAft>
                <a:spcPts val="800"/>
              </a:spcAft>
            </a:pPr>
            <a:r>
              <a:rPr lang="hu-HU" sz="2400" b="1" dirty="0">
                <a:solidFill>
                  <a:srgbClr val="00B0F0"/>
                </a:solidFill>
                <a:latin typeface="Calibri" panose="020F0502020204030204" pitchFamily="34" charset="0"/>
                <a:ea typeface="MS Mincho" panose="02020609040205080304" pitchFamily="49" charset="-128"/>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flexibility</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respect </a:t>
            </a:r>
          </a:p>
          <a:p>
            <a:pPr>
              <a:lnSpc>
                <a:spcPct val="107000"/>
              </a:lnSpc>
              <a:spcAft>
                <a:spcPts val="800"/>
              </a:spcAft>
            </a:pPr>
            <a:r>
              <a:rPr lang="hu-HU" sz="2400" b="1" dirty="0">
                <a:solidFill>
                  <a:srgbClr val="00B0F0"/>
                </a:solidFill>
                <a:effectLst/>
                <a:latin typeface="Calibri" panose="020F0502020204030204" pitchFamily="34" charset="0"/>
                <a:ea typeface="MS Mincho" panose="02020609040205080304" pitchFamily="49" charset="-128"/>
                <a:cs typeface="Calibri" panose="020F0502020204030204" pitchFamily="34" charset="0"/>
              </a:rPr>
              <a:t>•</a:t>
            </a:r>
            <a:r>
              <a:rPr lang="en-HU" sz="2400" b="1" dirty="0">
                <a:solidFill>
                  <a:srgbClr val="00B0F0"/>
                </a:solidFill>
                <a:effectLst/>
                <a:latin typeface="Calibri" panose="020F0502020204030204" pitchFamily="34" charset="0"/>
                <a:cs typeface="Calibri" panose="020F0502020204030204" pitchFamily="34" charset="0"/>
              </a:rPr>
              <a:t> </a:t>
            </a:r>
            <a:r>
              <a:rPr lang="en-GB"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authenticity</a:t>
            </a:r>
            <a:endParaRPr lang="en-HU" sz="2400" b="1" kern="1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244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9893</TotalTime>
  <Words>1963</Words>
  <Application>Microsoft Macintosh PowerPoint</Application>
  <PresentationFormat>On-screen Show (4:3)</PresentationFormat>
  <Paragraphs>409</Paragraphs>
  <Slides>39</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-apple-system</vt:lpstr>
      <vt:lpstr>Aptos</vt:lpstr>
      <vt:lpstr>Aptos Display</vt:lpstr>
      <vt:lpstr>Arial</vt:lpstr>
      <vt:lpstr>Bradley Hand ITC</vt:lpstr>
      <vt:lpstr>Calibri</vt:lpstr>
      <vt:lpstr>InterVariable</vt:lpstr>
      <vt:lpstr>Roboto</vt:lpstr>
      <vt:lpstr>Source Sans Pro</vt:lpstr>
      <vt:lpstr>Times New Roman</vt:lpstr>
      <vt:lpstr>Wingdings</vt:lpstr>
      <vt:lpstr>Office Theme</vt:lpstr>
      <vt:lpstr>Validating your work:  Benefits &amp; take-aways in 1:1</vt:lpstr>
      <vt:lpstr>BESIG – so far:</vt:lpstr>
      <vt:lpstr>1:1 Take-aways: “The unexpected!”   </vt:lpstr>
      <vt:lpstr>Why does this matter?  </vt:lpstr>
      <vt:lpstr>Expectations – your students’  </vt:lpstr>
      <vt:lpstr>Your students: what do they bring?</vt:lpstr>
      <vt:lpstr>Group vs. 1:1 teaching</vt:lpstr>
      <vt:lpstr>Approaches </vt:lpstr>
      <vt:lpstr>Scrivener</vt:lpstr>
      <vt:lpstr>Scrivener</vt:lpstr>
      <vt:lpstr>Harmer</vt:lpstr>
      <vt:lpstr>Davies</vt:lpstr>
      <vt:lpstr>Scrivener</vt:lpstr>
      <vt:lpstr>Approaches </vt:lpstr>
      <vt:lpstr>10 must-haves for 1:1  </vt:lpstr>
      <vt:lpstr>On-going feedback (T &gt; S)</vt:lpstr>
      <vt:lpstr>3 cases studies:  </vt:lpstr>
      <vt:lpstr>Leo – the lesson </vt:lpstr>
      <vt:lpstr>Ali – the lesson </vt:lpstr>
      <vt:lpstr>David – the lesson</vt:lpstr>
      <vt:lpstr>David – the lesson</vt:lpstr>
      <vt:lpstr>What take-away can you define?  </vt:lpstr>
      <vt:lpstr>The Focus</vt:lpstr>
      <vt:lpstr>My notes</vt:lpstr>
      <vt:lpstr>The Focus</vt:lpstr>
      <vt:lpstr>The Focus</vt:lpstr>
      <vt:lpstr>Outcomes</vt:lpstr>
      <vt:lpstr>So, does this validate our hard work? </vt:lpstr>
      <vt:lpstr>How can you define the take-away?  </vt:lpstr>
      <vt:lpstr>Defining the take-away (1)</vt:lpstr>
      <vt:lpstr>Defining the take-away (2)  </vt:lpstr>
      <vt:lpstr>Defining the take-away (3)</vt:lpstr>
      <vt:lpstr>Defining the take-away (4)  </vt:lpstr>
      <vt:lpstr>Recap: approach</vt:lpstr>
      <vt:lpstr>My 30-30-30 rule</vt:lpstr>
      <vt:lpstr>PowerPoint Presentation</vt:lpstr>
      <vt:lpstr>From this workshop:  </vt:lpstr>
      <vt:lpstr>Bibliography</vt:lpstr>
      <vt:lpstr>Validating your work:  Benefits &amp; take-aways in 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Appleby</dc:creator>
  <cp:lastModifiedBy>Rachel Appleby</cp:lastModifiedBy>
  <cp:revision>118</cp:revision>
  <cp:lastPrinted>2024-11-20T09:52:32Z</cp:lastPrinted>
  <dcterms:created xsi:type="dcterms:W3CDTF">2024-07-02T10:00:04Z</dcterms:created>
  <dcterms:modified xsi:type="dcterms:W3CDTF">2024-11-24T14:26:15Z</dcterms:modified>
</cp:coreProperties>
</file>